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AVI" ContentType="video/unknown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18"/>
  </p:notesMasterIdLst>
  <p:sldIdLst>
    <p:sldId id="256" r:id="rId3"/>
    <p:sldId id="259" r:id="rId4"/>
    <p:sldId id="260" r:id="rId5"/>
    <p:sldId id="261" r:id="rId6"/>
    <p:sldId id="262" r:id="rId7"/>
    <p:sldId id="287" r:id="rId8"/>
    <p:sldId id="288" r:id="rId9"/>
    <p:sldId id="263" r:id="rId10"/>
    <p:sldId id="257" r:id="rId11"/>
    <p:sldId id="289" r:id="rId12"/>
    <p:sldId id="264" r:id="rId13"/>
    <p:sldId id="265" r:id="rId14"/>
    <p:sldId id="266" r:id="rId15"/>
    <p:sldId id="290" r:id="rId16"/>
    <p:sldId id="267" r:id="rId17"/>
    <p:sldId id="268" r:id="rId18"/>
    <p:sldId id="269" r:id="rId19"/>
    <p:sldId id="291" r:id="rId20"/>
    <p:sldId id="270" r:id="rId21"/>
    <p:sldId id="281" r:id="rId22"/>
    <p:sldId id="276" r:id="rId23"/>
    <p:sldId id="292" r:id="rId24"/>
    <p:sldId id="277" r:id="rId25"/>
    <p:sldId id="278" r:id="rId26"/>
    <p:sldId id="294" r:id="rId27"/>
    <p:sldId id="279" r:id="rId28"/>
    <p:sldId id="293" r:id="rId29"/>
    <p:sldId id="282" r:id="rId30"/>
    <p:sldId id="271" r:id="rId31"/>
    <p:sldId id="295" r:id="rId32"/>
    <p:sldId id="272" r:id="rId33"/>
    <p:sldId id="273" r:id="rId34"/>
    <p:sldId id="274" r:id="rId35"/>
    <p:sldId id="275" r:id="rId36"/>
    <p:sldId id="301" r:id="rId37"/>
    <p:sldId id="280" r:id="rId38"/>
    <p:sldId id="283" r:id="rId39"/>
    <p:sldId id="297" r:id="rId40"/>
    <p:sldId id="284" r:id="rId41"/>
    <p:sldId id="298" r:id="rId42"/>
    <p:sldId id="299" r:id="rId43"/>
    <p:sldId id="300" r:id="rId44"/>
    <p:sldId id="285" r:id="rId45"/>
    <p:sldId id="302" r:id="rId46"/>
    <p:sldId id="286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71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1" r:id="rId86"/>
    <p:sldId id="342" r:id="rId87"/>
    <p:sldId id="372" r:id="rId88"/>
    <p:sldId id="340" r:id="rId89"/>
    <p:sldId id="343" r:id="rId90"/>
    <p:sldId id="344" r:id="rId91"/>
    <p:sldId id="345" r:id="rId92"/>
    <p:sldId id="346" r:id="rId93"/>
    <p:sldId id="347" r:id="rId94"/>
    <p:sldId id="354" r:id="rId95"/>
    <p:sldId id="355" r:id="rId96"/>
    <p:sldId id="348" r:id="rId97"/>
    <p:sldId id="349" r:id="rId98"/>
    <p:sldId id="350" r:id="rId99"/>
    <p:sldId id="351" r:id="rId100"/>
    <p:sldId id="352" r:id="rId101"/>
    <p:sldId id="353" r:id="rId102"/>
    <p:sldId id="356" r:id="rId103"/>
    <p:sldId id="357" r:id="rId104"/>
    <p:sldId id="358" r:id="rId105"/>
    <p:sldId id="359" r:id="rId106"/>
    <p:sldId id="360" r:id="rId107"/>
    <p:sldId id="361" r:id="rId108"/>
    <p:sldId id="362" r:id="rId109"/>
    <p:sldId id="363" r:id="rId110"/>
    <p:sldId id="365" r:id="rId111"/>
    <p:sldId id="366" r:id="rId112"/>
    <p:sldId id="367" r:id="rId113"/>
    <p:sldId id="368" r:id="rId114"/>
    <p:sldId id="364" r:id="rId115"/>
    <p:sldId id="369" r:id="rId116"/>
    <p:sldId id="370" r:id="rId1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12394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824789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237183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649578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061972" algn="l" defTabSz="82478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474366" algn="l" defTabSz="82478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2886761" algn="l" defTabSz="82478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299155" algn="l" defTabSz="82478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5" autoAdjust="0"/>
    <p:restoredTop sz="90929"/>
  </p:normalViewPr>
  <p:slideViewPr>
    <p:cSldViewPr showGuides="1">
      <p:cViewPr varScale="1">
        <p:scale>
          <a:sx n="70" d="100"/>
          <a:sy n="70" d="100"/>
        </p:scale>
        <p:origin x="-2416" y="-112"/>
      </p:cViewPr>
      <p:guideLst>
        <p:guide orient="horz" pos="2160"/>
        <p:guide pos="2880"/>
        <p:guide pos="14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120" Type="http://schemas.openxmlformats.org/officeDocument/2006/relationships/presProps" Target="presProps.xml"/><Relationship Id="rId121" Type="http://schemas.openxmlformats.org/officeDocument/2006/relationships/viewProps" Target="viewProps.xml"/><Relationship Id="rId122" Type="http://schemas.openxmlformats.org/officeDocument/2006/relationships/theme" Target="theme/theme1.xml"/><Relationship Id="rId123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90" Type="http://schemas.openxmlformats.org/officeDocument/2006/relationships/slide" Target="slides/slide88.xml"/><Relationship Id="rId91" Type="http://schemas.openxmlformats.org/officeDocument/2006/relationships/slide" Target="slides/slide89.xml"/><Relationship Id="rId92" Type="http://schemas.openxmlformats.org/officeDocument/2006/relationships/slide" Target="slides/slide90.xml"/><Relationship Id="rId93" Type="http://schemas.openxmlformats.org/officeDocument/2006/relationships/slide" Target="slides/slide91.xml"/><Relationship Id="rId94" Type="http://schemas.openxmlformats.org/officeDocument/2006/relationships/slide" Target="slides/slide92.xml"/><Relationship Id="rId95" Type="http://schemas.openxmlformats.org/officeDocument/2006/relationships/slide" Target="slides/slide93.xml"/><Relationship Id="rId96" Type="http://schemas.openxmlformats.org/officeDocument/2006/relationships/slide" Target="slides/slide94.xml"/><Relationship Id="rId101" Type="http://schemas.openxmlformats.org/officeDocument/2006/relationships/slide" Target="slides/slide99.xml"/><Relationship Id="rId102" Type="http://schemas.openxmlformats.org/officeDocument/2006/relationships/slide" Target="slides/slide100.xml"/><Relationship Id="rId103" Type="http://schemas.openxmlformats.org/officeDocument/2006/relationships/slide" Target="slides/slide101.xml"/><Relationship Id="rId104" Type="http://schemas.openxmlformats.org/officeDocument/2006/relationships/slide" Target="slides/slide102.xml"/><Relationship Id="rId105" Type="http://schemas.openxmlformats.org/officeDocument/2006/relationships/slide" Target="slides/slide103.xml"/><Relationship Id="rId106" Type="http://schemas.openxmlformats.org/officeDocument/2006/relationships/slide" Target="slides/slide104.xml"/><Relationship Id="rId107" Type="http://schemas.openxmlformats.org/officeDocument/2006/relationships/slide" Target="slides/slide105.xml"/><Relationship Id="rId108" Type="http://schemas.openxmlformats.org/officeDocument/2006/relationships/slide" Target="slides/slide106.xml"/><Relationship Id="rId109" Type="http://schemas.openxmlformats.org/officeDocument/2006/relationships/slide" Target="slides/slide107.xml"/><Relationship Id="rId97" Type="http://schemas.openxmlformats.org/officeDocument/2006/relationships/slide" Target="slides/slide95.xml"/><Relationship Id="rId98" Type="http://schemas.openxmlformats.org/officeDocument/2006/relationships/slide" Target="slides/slide96.xml"/><Relationship Id="rId99" Type="http://schemas.openxmlformats.org/officeDocument/2006/relationships/slide" Target="slides/slide97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00" Type="http://schemas.openxmlformats.org/officeDocument/2006/relationships/slide" Target="slides/slide98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110" Type="http://schemas.openxmlformats.org/officeDocument/2006/relationships/slide" Target="slides/slide108.xml"/><Relationship Id="rId111" Type="http://schemas.openxmlformats.org/officeDocument/2006/relationships/slide" Target="slides/slide109.xml"/><Relationship Id="rId112" Type="http://schemas.openxmlformats.org/officeDocument/2006/relationships/slide" Target="slides/slide110.xml"/><Relationship Id="rId113" Type="http://schemas.openxmlformats.org/officeDocument/2006/relationships/slide" Target="slides/slide111.xml"/><Relationship Id="rId114" Type="http://schemas.openxmlformats.org/officeDocument/2006/relationships/slide" Target="slides/slide112.xml"/><Relationship Id="rId115" Type="http://schemas.openxmlformats.org/officeDocument/2006/relationships/slide" Target="slides/slide113.xml"/><Relationship Id="rId116" Type="http://schemas.openxmlformats.org/officeDocument/2006/relationships/slide" Target="slides/slide114.xml"/><Relationship Id="rId117" Type="http://schemas.openxmlformats.org/officeDocument/2006/relationships/slide" Target="slides/slide115.xml"/><Relationship Id="rId118" Type="http://schemas.openxmlformats.org/officeDocument/2006/relationships/notesMaster" Target="notesMasters/notesMaster1.xml"/><Relationship Id="rId119" Type="http://schemas.openxmlformats.org/officeDocument/2006/relationships/printerSettings" Target="printerSettings/printerSettings1.bin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80" Type="http://schemas.openxmlformats.org/officeDocument/2006/relationships/slide" Target="slides/slide78.xml"/><Relationship Id="rId81" Type="http://schemas.openxmlformats.org/officeDocument/2006/relationships/slide" Target="slides/slide79.xml"/><Relationship Id="rId82" Type="http://schemas.openxmlformats.org/officeDocument/2006/relationships/slide" Target="slides/slide80.xml"/><Relationship Id="rId83" Type="http://schemas.openxmlformats.org/officeDocument/2006/relationships/slide" Target="slides/slide81.xml"/><Relationship Id="rId84" Type="http://schemas.openxmlformats.org/officeDocument/2006/relationships/slide" Target="slides/slide82.xml"/><Relationship Id="rId85" Type="http://schemas.openxmlformats.org/officeDocument/2006/relationships/slide" Target="slides/slide83.xml"/><Relationship Id="rId86" Type="http://schemas.openxmlformats.org/officeDocument/2006/relationships/slide" Target="slides/slide84.xml"/><Relationship Id="rId87" Type="http://schemas.openxmlformats.org/officeDocument/2006/relationships/slide" Target="slides/slide85.xml"/><Relationship Id="rId88" Type="http://schemas.openxmlformats.org/officeDocument/2006/relationships/slide" Target="slides/slide86.xml"/><Relationship Id="rId89" Type="http://schemas.openxmlformats.org/officeDocument/2006/relationships/slide" Target="slides/slide8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805E8A-3EAE-EA49-8E5D-EECDF988E79C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83042C-C83C-B045-80FF-1E3DBE0CE741}">
      <dgm:prSet custT="1"/>
      <dgm:spPr/>
      <dgm:t>
        <a:bodyPr/>
        <a:lstStyle/>
        <a:p>
          <a:pPr rtl="0"/>
          <a:r>
            <a:rPr lang="en-US" sz="1200" dirty="0" smtClean="0"/>
            <a:t>The body fluid compartments</a:t>
          </a:r>
          <a:endParaRPr lang="en-US" sz="1200" dirty="0"/>
        </a:p>
      </dgm:t>
    </dgm:pt>
    <dgm:pt modelId="{60AFED3B-169F-1141-B945-F87B48BD47D9}" type="parTrans" cxnId="{4A01F957-E7FF-AF4C-B6B2-BF09F860A840}">
      <dgm:prSet/>
      <dgm:spPr/>
      <dgm:t>
        <a:bodyPr/>
        <a:lstStyle/>
        <a:p>
          <a:endParaRPr lang="en-US" sz="1200"/>
        </a:p>
      </dgm:t>
    </dgm:pt>
    <dgm:pt modelId="{582321BF-9560-7646-83CB-1BFD5A290872}" type="sibTrans" cxnId="{4A01F957-E7FF-AF4C-B6B2-BF09F860A840}">
      <dgm:prSet/>
      <dgm:spPr/>
      <dgm:t>
        <a:bodyPr/>
        <a:lstStyle/>
        <a:p>
          <a:endParaRPr lang="en-US" sz="1200"/>
        </a:p>
      </dgm:t>
    </dgm:pt>
    <dgm:pt modelId="{DDDB4E1A-9C6D-4642-A1FE-EEDEB2D3DBE5}">
      <dgm:prSet custT="1"/>
      <dgm:spPr/>
      <dgm:t>
        <a:bodyPr/>
        <a:lstStyle/>
        <a:p>
          <a:pPr rtl="0"/>
          <a:r>
            <a:rPr lang="en-US" sz="1200" dirty="0" smtClean="0"/>
            <a:t>TBW = 2/3 Body wt.</a:t>
          </a:r>
          <a:endParaRPr lang="en-US" sz="1200" dirty="0"/>
        </a:p>
      </dgm:t>
    </dgm:pt>
    <dgm:pt modelId="{F273236F-1A95-0D48-9566-D4C3283FD7B8}" type="parTrans" cxnId="{6DD49A86-9D57-A54D-AC00-F9014BB78555}">
      <dgm:prSet/>
      <dgm:spPr/>
      <dgm:t>
        <a:bodyPr/>
        <a:lstStyle/>
        <a:p>
          <a:endParaRPr lang="en-US" sz="1200"/>
        </a:p>
      </dgm:t>
    </dgm:pt>
    <dgm:pt modelId="{7B6B7C56-1288-1842-A477-2DCE51DD7792}" type="sibTrans" cxnId="{6DD49A86-9D57-A54D-AC00-F9014BB78555}">
      <dgm:prSet/>
      <dgm:spPr/>
      <dgm:t>
        <a:bodyPr/>
        <a:lstStyle/>
        <a:p>
          <a:endParaRPr lang="en-US" sz="1200"/>
        </a:p>
      </dgm:t>
    </dgm:pt>
    <dgm:pt modelId="{16F5F40F-F7AB-1B4E-BE66-23F121E7595D}">
      <dgm:prSet custT="1"/>
      <dgm:spPr/>
      <dgm:t>
        <a:bodyPr/>
        <a:lstStyle/>
        <a:p>
          <a:pPr rtl="0"/>
          <a:r>
            <a:rPr lang="en-US" sz="1200" dirty="0" smtClean="0"/>
            <a:t>ICF= 2/3</a:t>
          </a:r>
          <a:endParaRPr lang="en-US" sz="1200" dirty="0"/>
        </a:p>
      </dgm:t>
    </dgm:pt>
    <dgm:pt modelId="{99FDB9B1-49B6-034D-A96F-822018AA2235}" type="parTrans" cxnId="{A855A1B1-4F24-904E-8F39-D2B7717C9AB5}">
      <dgm:prSet/>
      <dgm:spPr/>
      <dgm:t>
        <a:bodyPr/>
        <a:lstStyle/>
        <a:p>
          <a:endParaRPr lang="en-US" sz="1200"/>
        </a:p>
      </dgm:t>
    </dgm:pt>
    <dgm:pt modelId="{767BAE2C-A950-9A4D-AEED-7C4F667BE9D8}" type="sibTrans" cxnId="{A855A1B1-4F24-904E-8F39-D2B7717C9AB5}">
      <dgm:prSet/>
      <dgm:spPr/>
      <dgm:t>
        <a:bodyPr/>
        <a:lstStyle/>
        <a:p>
          <a:endParaRPr lang="en-US" sz="1200"/>
        </a:p>
      </dgm:t>
    </dgm:pt>
    <dgm:pt modelId="{DD7A71FB-1EA2-C34D-A165-C269BB5B6AC5}">
      <dgm:prSet custT="1"/>
      <dgm:spPr/>
      <dgm:t>
        <a:bodyPr/>
        <a:lstStyle/>
        <a:p>
          <a:pPr rtl="0"/>
          <a:r>
            <a:rPr lang="en-US" sz="1200" dirty="0" smtClean="0"/>
            <a:t>ECF= 1/3</a:t>
          </a:r>
          <a:endParaRPr lang="en-US" sz="1200" dirty="0"/>
        </a:p>
      </dgm:t>
    </dgm:pt>
    <dgm:pt modelId="{4CC3C17A-186F-6E41-AB6A-B37DCC880F60}" type="parTrans" cxnId="{7CD790C1-6EA9-804C-999C-0D9428625397}">
      <dgm:prSet/>
      <dgm:spPr/>
      <dgm:t>
        <a:bodyPr/>
        <a:lstStyle/>
        <a:p>
          <a:endParaRPr lang="en-US" sz="1200"/>
        </a:p>
      </dgm:t>
    </dgm:pt>
    <dgm:pt modelId="{D03B7012-BC10-EE49-A82F-89FD12B7080A}" type="sibTrans" cxnId="{7CD790C1-6EA9-804C-999C-0D9428625397}">
      <dgm:prSet/>
      <dgm:spPr/>
      <dgm:t>
        <a:bodyPr/>
        <a:lstStyle/>
        <a:p>
          <a:endParaRPr lang="en-US" sz="1200"/>
        </a:p>
      </dgm:t>
    </dgm:pt>
    <dgm:pt modelId="{978C1273-F67B-D04C-BF25-0B1EB55D6036}">
      <dgm:prSet custT="1"/>
      <dgm:spPr/>
      <dgm:t>
        <a:bodyPr/>
        <a:lstStyle/>
        <a:p>
          <a:pPr rtl="0"/>
          <a:r>
            <a:rPr lang="en-US" sz="1200" dirty="0" smtClean="0"/>
            <a:t>¾ Interstitial</a:t>
          </a:r>
        </a:p>
        <a:p>
          <a:pPr rtl="0"/>
          <a:endParaRPr lang="en-US" sz="1200" dirty="0" smtClean="0"/>
        </a:p>
        <a:p>
          <a:pPr rtl="0"/>
          <a:endParaRPr lang="en-US" sz="1200" dirty="0"/>
        </a:p>
      </dgm:t>
    </dgm:pt>
    <dgm:pt modelId="{8268D138-C70D-AE45-8EA5-1C9D4CDB70F2}" type="parTrans" cxnId="{60E3F113-F268-B64B-A94C-E27B7D3A04F9}">
      <dgm:prSet/>
      <dgm:spPr/>
      <dgm:t>
        <a:bodyPr/>
        <a:lstStyle/>
        <a:p>
          <a:endParaRPr lang="en-US" sz="1200"/>
        </a:p>
      </dgm:t>
    </dgm:pt>
    <dgm:pt modelId="{4059AE34-125F-6842-8237-0D96A6CA34B3}" type="sibTrans" cxnId="{60E3F113-F268-B64B-A94C-E27B7D3A04F9}">
      <dgm:prSet/>
      <dgm:spPr/>
      <dgm:t>
        <a:bodyPr/>
        <a:lstStyle/>
        <a:p>
          <a:endParaRPr lang="en-US" sz="1200"/>
        </a:p>
      </dgm:t>
    </dgm:pt>
    <dgm:pt modelId="{A9411C15-6890-034F-915D-928469121B67}">
      <dgm:prSet custT="1"/>
      <dgm:spPr/>
      <dgm:t>
        <a:bodyPr/>
        <a:lstStyle/>
        <a:p>
          <a:pPr rtl="0"/>
          <a:r>
            <a:rPr lang="en-US" sz="1200" dirty="0" smtClean="0"/>
            <a:t>¼ Intravascular</a:t>
          </a:r>
        </a:p>
        <a:p>
          <a:pPr rtl="0"/>
          <a:endParaRPr lang="en-US" sz="1200" dirty="0" smtClean="0"/>
        </a:p>
        <a:p>
          <a:pPr rtl="0"/>
          <a:endParaRPr lang="en-US" sz="1200" dirty="0"/>
        </a:p>
      </dgm:t>
    </dgm:pt>
    <dgm:pt modelId="{F2281CA4-1459-8D43-8EE0-E850056D1E6C}" type="parTrans" cxnId="{2290FC06-F3F7-8E4A-B2CD-7D816D2F5655}">
      <dgm:prSet/>
      <dgm:spPr/>
      <dgm:t>
        <a:bodyPr/>
        <a:lstStyle/>
        <a:p>
          <a:endParaRPr lang="en-US" sz="1200"/>
        </a:p>
      </dgm:t>
    </dgm:pt>
    <dgm:pt modelId="{19B336E9-0BEA-1042-ADC6-B56267A82FE2}" type="sibTrans" cxnId="{2290FC06-F3F7-8E4A-B2CD-7D816D2F5655}">
      <dgm:prSet/>
      <dgm:spPr/>
      <dgm:t>
        <a:bodyPr/>
        <a:lstStyle/>
        <a:p>
          <a:endParaRPr lang="en-US" sz="1200"/>
        </a:p>
      </dgm:t>
    </dgm:pt>
    <dgm:pt modelId="{9DBB76C2-9361-624C-AE93-BC59FAE244EB}" type="pres">
      <dgm:prSet presAssocID="{73805E8A-3EAE-EA49-8E5D-EECDF988E79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F092E94-E12F-364A-9EDD-546F8CE0C2E4}" type="pres">
      <dgm:prSet presAssocID="{5A83042C-C83C-B045-80FF-1E3DBE0CE741}" presName="hierRoot1" presStyleCnt="0"/>
      <dgm:spPr/>
    </dgm:pt>
    <dgm:pt modelId="{CF42BC99-964E-4645-B31B-24DC1CA5695D}" type="pres">
      <dgm:prSet presAssocID="{5A83042C-C83C-B045-80FF-1E3DBE0CE741}" presName="composite" presStyleCnt="0"/>
      <dgm:spPr/>
    </dgm:pt>
    <dgm:pt modelId="{4BD02148-89D4-5143-B655-0649B02675EE}" type="pres">
      <dgm:prSet presAssocID="{5A83042C-C83C-B045-80FF-1E3DBE0CE741}" presName="background" presStyleLbl="node0" presStyleIdx="0" presStyleCnt="6"/>
      <dgm:spPr/>
    </dgm:pt>
    <dgm:pt modelId="{C476591D-0380-0748-9E8F-2D5653E34D2B}" type="pres">
      <dgm:prSet presAssocID="{5A83042C-C83C-B045-80FF-1E3DBE0CE741}" presName="text" presStyleLbl="fgAcc0" presStyleIdx="0" presStyleCnt="6" custLinFactX="100000" custLinFactY="-108524" custLinFactNeighborX="195202" custLinFactNeighborY="-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6BC8B8-84F3-AD41-919B-F5C1CD99075F}" type="pres">
      <dgm:prSet presAssocID="{5A83042C-C83C-B045-80FF-1E3DBE0CE741}" presName="hierChild2" presStyleCnt="0"/>
      <dgm:spPr/>
    </dgm:pt>
    <dgm:pt modelId="{14190E31-07B9-7941-AC61-56D82AFC409E}" type="pres">
      <dgm:prSet presAssocID="{DDDB4E1A-9C6D-4642-A1FE-EEDEB2D3DBE5}" presName="hierRoot1" presStyleCnt="0"/>
      <dgm:spPr/>
    </dgm:pt>
    <dgm:pt modelId="{9D6A6E06-2343-2D42-B6CD-5113B7739929}" type="pres">
      <dgm:prSet presAssocID="{DDDB4E1A-9C6D-4642-A1FE-EEDEB2D3DBE5}" presName="composite" presStyleCnt="0"/>
      <dgm:spPr/>
    </dgm:pt>
    <dgm:pt modelId="{195996B2-54D0-7C41-B692-DAE3EE667425}" type="pres">
      <dgm:prSet presAssocID="{DDDB4E1A-9C6D-4642-A1FE-EEDEB2D3DBE5}" presName="background" presStyleLbl="node0" presStyleIdx="1" presStyleCnt="6"/>
      <dgm:spPr/>
    </dgm:pt>
    <dgm:pt modelId="{879921B4-9365-E548-B09A-D829A1587189}" type="pres">
      <dgm:prSet presAssocID="{DDDB4E1A-9C6D-4642-A1FE-EEDEB2D3DBE5}" presName="text" presStyleLbl="fgAcc0" presStyleIdx="1" presStyleCnt="6" custLinFactX="72980" custLinFactY="-100000" custLinFactNeighborX="100000" custLinFactNeighborY="-1050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5A0602-B972-474E-BB56-004950A17F6E}" type="pres">
      <dgm:prSet presAssocID="{DDDB4E1A-9C6D-4642-A1FE-EEDEB2D3DBE5}" presName="hierChild2" presStyleCnt="0"/>
      <dgm:spPr/>
    </dgm:pt>
    <dgm:pt modelId="{A416D9F7-8B1C-F84D-A6CA-8E70E2D6C425}" type="pres">
      <dgm:prSet presAssocID="{16F5F40F-F7AB-1B4E-BE66-23F121E7595D}" presName="hierRoot1" presStyleCnt="0"/>
      <dgm:spPr/>
    </dgm:pt>
    <dgm:pt modelId="{D2E56890-825B-F64B-9D39-E28CE4B42C3A}" type="pres">
      <dgm:prSet presAssocID="{16F5F40F-F7AB-1B4E-BE66-23F121E7595D}" presName="composite" presStyleCnt="0"/>
      <dgm:spPr/>
    </dgm:pt>
    <dgm:pt modelId="{D3491B7F-1110-4D49-9477-9DE727EC9EC2}" type="pres">
      <dgm:prSet presAssocID="{16F5F40F-F7AB-1B4E-BE66-23F121E7595D}" presName="background" presStyleLbl="node0" presStyleIdx="2" presStyleCnt="6"/>
      <dgm:spPr/>
    </dgm:pt>
    <dgm:pt modelId="{8B8ECA8E-D3F0-294E-8707-0E1CB30A060B}" type="pres">
      <dgm:prSet presAssocID="{16F5F40F-F7AB-1B4E-BE66-23F121E7595D}" presName="text" presStyleLbl="fgAcc0" presStyleIdx="2" presStyleCnt="6" custLinFactNeighborX="-66014" custLinFactNeighborY="-786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30C2CD-6B6A-704B-83E7-A85A62E9E68E}" type="pres">
      <dgm:prSet presAssocID="{16F5F40F-F7AB-1B4E-BE66-23F121E7595D}" presName="hierChild2" presStyleCnt="0"/>
      <dgm:spPr/>
    </dgm:pt>
    <dgm:pt modelId="{D08A5BDF-AEFE-C448-B87E-0DB980BE680A}" type="pres">
      <dgm:prSet presAssocID="{DD7A71FB-1EA2-C34D-A165-C269BB5B6AC5}" presName="hierRoot1" presStyleCnt="0"/>
      <dgm:spPr/>
    </dgm:pt>
    <dgm:pt modelId="{4B55DAE4-0FAB-8749-846B-826F9E7C1812}" type="pres">
      <dgm:prSet presAssocID="{DD7A71FB-1EA2-C34D-A165-C269BB5B6AC5}" presName="composite" presStyleCnt="0"/>
      <dgm:spPr/>
    </dgm:pt>
    <dgm:pt modelId="{8D89506F-A192-5747-891E-4A919E40E31D}" type="pres">
      <dgm:prSet presAssocID="{DD7A71FB-1EA2-C34D-A165-C269BB5B6AC5}" presName="background" presStyleLbl="node0" presStyleIdx="3" presStyleCnt="6"/>
      <dgm:spPr/>
    </dgm:pt>
    <dgm:pt modelId="{402019D4-1B27-C047-9470-EC954E10AE71}" type="pres">
      <dgm:prSet presAssocID="{DD7A71FB-1EA2-C34D-A165-C269BB5B6AC5}" presName="text" presStyleLbl="fgAcc0" presStyleIdx="3" presStyleCnt="6" custLinFactNeighborX="16114" custLinFactNeighborY="-786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C671F9-0761-744F-AD69-C53204FD685E}" type="pres">
      <dgm:prSet presAssocID="{DD7A71FB-1EA2-C34D-A165-C269BB5B6AC5}" presName="hierChild2" presStyleCnt="0"/>
      <dgm:spPr/>
    </dgm:pt>
    <dgm:pt modelId="{72F09E32-7665-FD4E-B4C6-E475B0018491}" type="pres">
      <dgm:prSet presAssocID="{978C1273-F67B-D04C-BF25-0B1EB55D6036}" presName="hierRoot1" presStyleCnt="0"/>
      <dgm:spPr/>
    </dgm:pt>
    <dgm:pt modelId="{F4DE0CEF-6FE8-BC48-914F-EEE6A7EACAEB}" type="pres">
      <dgm:prSet presAssocID="{978C1273-F67B-D04C-BF25-0B1EB55D6036}" presName="composite" presStyleCnt="0"/>
      <dgm:spPr/>
    </dgm:pt>
    <dgm:pt modelId="{2F5DE81C-7C66-D34E-A36D-790E6475A0B0}" type="pres">
      <dgm:prSet presAssocID="{978C1273-F67B-D04C-BF25-0B1EB55D6036}" presName="background" presStyleLbl="node0" presStyleIdx="4" presStyleCnt="6"/>
      <dgm:spPr/>
    </dgm:pt>
    <dgm:pt modelId="{F8178561-4D1E-ED44-B7F6-77508AAE1223}" type="pres">
      <dgm:prSet presAssocID="{978C1273-F67B-D04C-BF25-0B1EB55D6036}" presName="text" presStyleLbl="fgAcc0" presStyleIdx="4" presStyleCnt="6" custLinFactX="-86389" custLinFactNeighborX="-100000" custLinFactNeighborY="592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8DBFE2-18A7-C642-8D9C-577412DD6A1A}" type="pres">
      <dgm:prSet presAssocID="{978C1273-F67B-D04C-BF25-0B1EB55D6036}" presName="hierChild2" presStyleCnt="0"/>
      <dgm:spPr/>
    </dgm:pt>
    <dgm:pt modelId="{8757B589-7BCE-904B-9801-E7D97A116ADA}" type="pres">
      <dgm:prSet presAssocID="{A9411C15-6890-034F-915D-928469121B67}" presName="hierRoot1" presStyleCnt="0"/>
      <dgm:spPr/>
    </dgm:pt>
    <dgm:pt modelId="{116E9C33-CC65-1E42-8106-D6DC6C27BD55}" type="pres">
      <dgm:prSet presAssocID="{A9411C15-6890-034F-915D-928469121B67}" presName="composite" presStyleCnt="0"/>
      <dgm:spPr/>
    </dgm:pt>
    <dgm:pt modelId="{73098F01-F0DF-FE4E-AA64-6101EF9DE388}" type="pres">
      <dgm:prSet presAssocID="{A9411C15-6890-034F-915D-928469121B67}" presName="background" presStyleLbl="node0" presStyleIdx="5" presStyleCnt="6"/>
      <dgm:spPr/>
    </dgm:pt>
    <dgm:pt modelId="{750D7538-AB36-C24F-84D2-F573E64EFDBB}" type="pres">
      <dgm:prSet presAssocID="{A9411C15-6890-034F-915D-928469121B67}" presName="text" presStyleLbl="fgAcc0" presStyleIdx="5" presStyleCnt="6" custLinFactX="-18858" custLinFactNeighborX="-100000" custLinFactNeighborY="592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2D4D72-333D-BF40-AE7F-A8FA8FDD171C}" type="pres">
      <dgm:prSet presAssocID="{A9411C15-6890-034F-915D-928469121B67}" presName="hierChild2" presStyleCnt="0"/>
      <dgm:spPr/>
    </dgm:pt>
  </dgm:ptLst>
  <dgm:cxnLst>
    <dgm:cxn modelId="{01C05889-7E0C-864F-BB6C-6A261B31796D}" type="presOf" srcId="{DDDB4E1A-9C6D-4642-A1FE-EEDEB2D3DBE5}" destId="{879921B4-9365-E548-B09A-D829A1587189}" srcOrd="0" destOrd="0" presId="urn:microsoft.com/office/officeart/2005/8/layout/hierarchy1"/>
    <dgm:cxn modelId="{6DD49A86-9D57-A54D-AC00-F9014BB78555}" srcId="{73805E8A-3EAE-EA49-8E5D-EECDF988E79C}" destId="{DDDB4E1A-9C6D-4642-A1FE-EEDEB2D3DBE5}" srcOrd="1" destOrd="0" parTransId="{F273236F-1A95-0D48-9566-D4C3283FD7B8}" sibTransId="{7B6B7C56-1288-1842-A477-2DCE51DD7792}"/>
    <dgm:cxn modelId="{2F8C9954-50FD-2E47-B9A5-6D7D3244ECA8}" type="presOf" srcId="{5A83042C-C83C-B045-80FF-1E3DBE0CE741}" destId="{C476591D-0380-0748-9E8F-2D5653E34D2B}" srcOrd="0" destOrd="0" presId="urn:microsoft.com/office/officeart/2005/8/layout/hierarchy1"/>
    <dgm:cxn modelId="{093730A1-28FC-B845-BF3E-F9E10DBA7599}" type="presOf" srcId="{73805E8A-3EAE-EA49-8E5D-EECDF988E79C}" destId="{9DBB76C2-9361-624C-AE93-BC59FAE244EB}" srcOrd="0" destOrd="0" presId="urn:microsoft.com/office/officeart/2005/8/layout/hierarchy1"/>
    <dgm:cxn modelId="{87D8AC44-538D-544A-8A32-A453BCB69112}" type="presOf" srcId="{A9411C15-6890-034F-915D-928469121B67}" destId="{750D7538-AB36-C24F-84D2-F573E64EFDBB}" srcOrd="0" destOrd="0" presId="urn:microsoft.com/office/officeart/2005/8/layout/hierarchy1"/>
    <dgm:cxn modelId="{4A01F957-E7FF-AF4C-B6B2-BF09F860A840}" srcId="{73805E8A-3EAE-EA49-8E5D-EECDF988E79C}" destId="{5A83042C-C83C-B045-80FF-1E3DBE0CE741}" srcOrd="0" destOrd="0" parTransId="{60AFED3B-169F-1141-B945-F87B48BD47D9}" sibTransId="{582321BF-9560-7646-83CB-1BFD5A290872}"/>
    <dgm:cxn modelId="{C7F96B5C-BAA3-4442-AC48-4BECDC099D69}" type="presOf" srcId="{16F5F40F-F7AB-1B4E-BE66-23F121E7595D}" destId="{8B8ECA8E-D3F0-294E-8707-0E1CB30A060B}" srcOrd="0" destOrd="0" presId="urn:microsoft.com/office/officeart/2005/8/layout/hierarchy1"/>
    <dgm:cxn modelId="{60E3F113-F268-B64B-A94C-E27B7D3A04F9}" srcId="{73805E8A-3EAE-EA49-8E5D-EECDF988E79C}" destId="{978C1273-F67B-D04C-BF25-0B1EB55D6036}" srcOrd="4" destOrd="0" parTransId="{8268D138-C70D-AE45-8EA5-1C9D4CDB70F2}" sibTransId="{4059AE34-125F-6842-8237-0D96A6CA34B3}"/>
    <dgm:cxn modelId="{7CD790C1-6EA9-804C-999C-0D9428625397}" srcId="{73805E8A-3EAE-EA49-8E5D-EECDF988E79C}" destId="{DD7A71FB-1EA2-C34D-A165-C269BB5B6AC5}" srcOrd="3" destOrd="0" parTransId="{4CC3C17A-186F-6E41-AB6A-B37DCC880F60}" sibTransId="{D03B7012-BC10-EE49-A82F-89FD12B7080A}"/>
    <dgm:cxn modelId="{CC68DBE1-CBD5-434A-AA2F-C8FDCF99BADF}" type="presOf" srcId="{978C1273-F67B-D04C-BF25-0B1EB55D6036}" destId="{F8178561-4D1E-ED44-B7F6-77508AAE1223}" srcOrd="0" destOrd="0" presId="urn:microsoft.com/office/officeart/2005/8/layout/hierarchy1"/>
    <dgm:cxn modelId="{A855A1B1-4F24-904E-8F39-D2B7717C9AB5}" srcId="{73805E8A-3EAE-EA49-8E5D-EECDF988E79C}" destId="{16F5F40F-F7AB-1B4E-BE66-23F121E7595D}" srcOrd="2" destOrd="0" parTransId="{99FDB9B1-49B6-034D-A96F-822018AA2235}" sibTransId="{767BAE2C-A950-9A4D-AEED-7C4F667BE9D8}"/>
    <dgm:cxn modelId="{2290FC06-F3F7-8E4A-B2CD-7D816D2F5655}" srcId="{73805E8A-3EAE-EA49-8E5D-EECDF988E79C}" destId="{A9411C15-6890-034F-915D-928469121B67}" srcOrd="5" destOrd="0" parTransId="{F2281CA4-1459-8D43-8EE0-E850056D1E6C}" sibTransId="{19B336E9-0BEA-1042-ADC6-B56267A82FE2}"/>
    <dgm:cxn modelId="{5E1CE17B-9D81-BB42-A36B-1EC867E31617}" type="presOf" srcId="{DD7A71FB-1EA2-C34D-A165-C269BB5B6AC5}" destId="{402019D4-1B27-C047-9470-EC954E10AE71}" srcOrd="0" destOrd="0" presId="urn:microsoft.com/office/officeart/2005/8/layout/hierarchy1"/>
    <dgm:cxn modelId="{CEA393C8-4E32-624F-9C07-8203720FB13D}" type="presParOf" srcId="{9DBB76C2-9361-624C-AE93-BC59FAE244EB}" destId="{2F092E94-E12F-364A-9EDD-546F8CE0C2E4}" srcOrd="0" destOrd="0" presId="urn:microsoft.com/office/officeart/2005/8/layout/hierarchy1"/>
    <dgm:cxn modelId="{138BD4F1-97FA-634E-B741-B414BB181B06}" type="presParOf" srcId="{2F092E94-E12F-364A-9EDD-546F8CE0C2E4}" destId="{CF42BC99-964E-4645-B31B-24DC1CA5695D}" srcOrd="0" destOrd="0" presId="urn:microsoft.com/office/officeart/2005/8/layout/hierarchy1"/>
    <dgm:cxn modelId="{48250BE2-410B-EB46-8694-A6A498122205}" type="presParOf" srcId="{CF42BC99-964E-4645-B31B-24DC1CA5695D}" destId="{4BD02148-89D4-5143-B655-0649B02675EE}" srcOrd="0" destOrd="0" presId="urn:microsoft.com/office/officeart/2005/8/layout/hierarchy1"/>
    <dgm:cxn modelId="{B577A400-C6C7-4940-B9C6-395092466CA0}" type="presParOf" srcId="{CF42BC99-964E-4645-B31B-24DC1CA5695D}" destId="{C476591D-0380-0748-9E8F-2D5653E34D2B}" srcOrd="1" destOrd="0" presId="urn:microsoft.com/office/officeart/2005/8/layout/hierarchy1"/>
    <dgm:cxn modelId="{A615D6A7-A8BB-0945-87D6-D2BD26AB279A}" type="presParOf" srcId="{2F092E94-E12F-364A-9EDD-546F8CE0C2E4}" destId="{9B6BC8B8-84F3-AD41-919B-F5C1CD99075F}" srcOrd="1" destOrd="0" presId="urn:microsoft.com/office/officeart/2005/8/layout/hierarchy1"/>
    <dgm:cxn modelId="{C5DE4386-7067-4B44-A48B-14787E8F933C}" type="presParOf" srcId="{9DBB76C2-9361-624C-AE93-BC59FAE244EB}" destId="{14190E31-07B9-7941-AC61-56D82AFC409E}" srcOrd="1" destOrd="0" presId="urn:microsoft.com/office/officeart/2005/8/layout/hierarchy1"/>
    <dgm:cxn modelId="{ECE2BA73-48DC-FA48-BBAC-E30BA5D78A1E}" type="presParOf" srcId="{14190E31-07B9-7941-AC61-56D82AFC409E}" destId="{9D6A6E06-2343-2D42-B6CD-5113B7739929}" srcOrd="0" destOrd="0" presId="urn:microsoft.com/office/officeart/2005/8/layout/hierarchy1"/>
    <dgm:cxn modelId="{92DC9DEC-44B4-784C-90C5-5016C3E12F3A}" type="presParOf" srcId="{9D6A6E06-2343-2D42-B6CD-5113B7739929}" destId="{195996B2-54D0-7C41-B692-DAE3EE667425}" srcOrd="0" destOrd="0" presId="urn:microsoft.com/office/officeart/2005/8/layout/hierarchy1"/>
    <dgm:cxn modelId="{D915C558-7B76-0C4C-B560-76B7DD73DDAF}" type="presParOf" srcId="{9D6A6E06-2343-2D42-B6CD-5113B7739929}" destId="{879921B4-9365-E548-B09A-D829A1587189}" srcOrd="1" destOrd="0" presId="urn:microsoft.com/office/officeart/2005/8/layout/hierarchy1"/>
    <dgm:cxn modelId="{6ADC5760-6678-FA48-AB23-DAF7F6BDABB2}" type="presParOf" srcId="{14190E31-07B9-7941-AC61-56D82AFC409E}" destId="{695A0602-B972-474E-BB56-004950A17F6E}" srcOrd="1" destOrd="0" presId="urn:microsoft.com/office/officeart/2005/8/layout/hierarchy1"/>
    <dgm:cxn modelId="{D5CFE232-9EBC-9147-8ADE-D6648CDD4FB8}" type="presParOf" srcId="{9DBB76C2-9361-624C-AE93-BC59FAE244EB}" destId="{A416D9F7-8B1C-F84D-A6CA-8E70E2D6C425}" srcOrd="2" destOrd="0" presId="urn:microsoft.com/office/officeart/2005/8/layout/hierarchy1"/>
    <dgm:cxn modelId="{67419CD4-AF2E-4644-9052-50BD973E5BBC}" type="presParOf" srcId="{A416D9F7-8B1C-F84D-A6CA-8E70E2D6C425}" destId="{D2E56890-825B-F64B-9D39-E28CE4B42C3A}" srcOrd="0" destOrd="0" presId="urn:microsoft.com/office/officeart/2005/8/layout/hierarchy1"/>
    <dgm:cxn modelId="{13959F41-9807-D140-88D4-62E8B151817D}" type="presParOf" srcId="{D2E56890-825B-F64B-9D39-E28CE4B42C3A}" destId="{D3491B7F-1110-4D49-9477-9DE727EC9EC2}" srcOrd="0" destOrd="0" presId="urn:microsoft.com/office/officeart/2005/8/layout/hierarchy1"/>
    <dgm:cxn modelId="{311EB0C6-28CB-214F-B3B7-A449ECE4AC26}" type="presParOf" srcId="{D2E56890-825B-F64B-9D39-E28CE4B42C3A}" destId="{8B8ECA8E-D3F0-294E-8707-0E1CB30A060B}" srcOrd="1" destOrd="0" presId="urn:microsoft.com/office/officeart/2005/8/layout/hierarchy1"/>
    <dgm:cxn modelId="{01E18265-E6A0-F14F-8ED7-353A7799B6C2}" type="presParOf" srcId="{A416D9F7-8B1C-F84D-A6CA-8E70E2D6C425}" destId="{9F30C2CD-6B6A-704B-83E7-A85A62E9E68E}" srcOrd="1" destOrd="0" presId="urn:microsoft.com/office/officeart/2005/8/layout/hierarchy1"/>
    <dgm:cxn modelId="{A1D545A2-1EF0-A240-8082-83787015CCF8}" type="presParOf" srcId="{9DBB76C2-9361-624C-AE93-BC59FAE244EB}" destId="{D08A5BDF-AEFE-C448-B87E-0DB980BE680A}" srcOrd="3" destOrd="0" presId="urn:microsoft.com/office/officeart/2005/8/layout/hierarchy1"/>
    <dgm:cxn modelId="{F1D3246E-A1C2-A749-9B5F-C23EEE2D2AF3}" type="presParOf" srcId="{D08A5BDF-AEFE-C448-B87E-0DB980BE680A}" destId="{4B55DAE4-0FAB-8749-846B-826F9E7C1812}" srcOrd="0" destOrd="0" presId="urn:microsoft.com/office/officeart/2005/8/layout/hierarchy1"/>
    <dgm:cxn modelId="{7C406AD5-3696-5B46-8D3A-31A7350B1787}" type="presParOf" srcId="{4B55DAE4-0FAB-8749-846B-826F9E7C1812}" destId="{8D89506F-A192-5747-891E-4A919E40E31D}" srcOrd="0" destOrd="0" presId="urn:microsoft.com/office/officeart/2005/8/layout/hierarchy1"/>
    <dgm:cxn modelId="{E6E5C4D0-1187-B145-BB51-CD100A3F1677}" type="presParOf" srcId="{4B55DAE4-0FAB-8749-846B-826F9E7C1812}" destId="{402019D4-1B27-C047-9470-EC954E10AE71}" srcOrd="1" destOrd="0" presId="urn:microsoft.com/office/officeart/2005/8/layout/hierarchy1"/>
    <dgm:cxn modelId="{D7E2F119-1006-3A42-8978-B2486BBB9B47}" type="presParOf" srcId="{D08A5BDF-AEFE-C448-B87E-0DB980BE680A}" destId="{75C671F9-0761-744F-AD69-C53204FD685E}" srcOrd="1" destOrd="0" presId="urn:microsoft.com/office/officeart/2005/8/layout/hierarchy1"/>
    <dgm:cxn modelId="{86D9ABFE-BE39-FB4B-8C9B-C9E442CB2631}" type="presParOf" srcId="{9DBB76C2-9361-624C-AE93-BC59FAE244EB}" destId="{72F09E32-7665-FD4E-B4C6-E475B0018491}" srcOrd="4" destOrd="0" presId="urn:microsoft.com/office/officeart/2005/8/layout/hierarchy1"/>
    <dgm:cxn modelId="{628A7E23-6E96-ED48-B4E2-7A444ECCA72E}" type="presParOf" srcId="{72F09E32-7665-FD4E-B4C6-E475B0018491}" destId="{F4DE0CEF-6FE8-BC48-914F-EEE6A7EACAEB}" srcOrd="0" destOrd="0" presId="urn:microsoft.com/office/officeart/2005/8/layout/hierarchy1"/>
    <dgm:cxn modelId="{CB19ACEE-3F28-D44C-9563-02251910BAA0}" type="presParOf" srcId="{F4DE0CEF-6FE8-BC48-914F-EEE6A7EACAEB}" destId="{2F5DE81C-7C66-D34E-A36D-790E6475A0B0}" srcOrd="0" destOrd="0" presId="urn:microsoft.com/office/officeart/2005/8/layout/hierarchy1"/>
    <dgm:cxn modelId="{2A588FEC-7A06-F441-A977-F2E420AB80A7}" type="presParOf" srcId="{F4DE0CEF-6FE8-BC48-914F-EEE6A7EACAEB}" destId="{F8178561-4D1E-ED44-B7F6-77508AAE1223}" srcOrd="1" destOrd="0" presId="urn:microsoft.com/office/officeart/2005/8/layout/hierarchy1"/>
    <dgm:cxn modelId="{F0A952FA-1283-8E46-9342-42CC3C53FEE9}" type="presParOf" srcId="{72F09E32-7665-FD4E-B4C6-E475B0018491}" destId="{CE8DBFE2-18A7-C642-8D9C-577412DD6A1A}" srcOrd="1" destOrd="0" presId="urn:microsoft.com/office/officeart/2005/8/layout/hierarchy1"/>
    <dgm:cxn modelId="{43F3B4D7-7C5B-F148-8BD4-E34C64DA3F4F}" type="presParOf" srcId="{9DBB76C2-9361-624C-AE93-BC59FAE244EB}" destId="{8757B589-7BCE-904B-9801-E7D97A116ADA}" srcOrd="5" destOrd="0" presId="urn:microsoft.com/office/officeart/2005/8/layout/hierarchy1"/>
    <dgm:cxn modelId="{E3A5F07C-4F9F-9D4A-99FC-ED58680BB51E}" type="presParOf" srcId="{8757B589-7BCE-904B-9801-E7D97A116ADA}" destId="{116E9C33-CC65-1E42-8106-D6DC6C27BD55}" srcOrd="0" destOrd="0" presId="urn:microsoft.com/office/officeart/2005/8/layout/hierarchy1"/>
    <dgm:cxn modelId="{90B213F3-FBC2-2F43-AA98-2664987FAE7C}" type="presParOf" srcId="{116E9C33-CC65-1E42-8106-D6DC6C27BD55}" destId="{73098F01-F0DF-FE4E-AA64-6101EF9DE388}" srcOrd="0" destOrd="0" presId="urn:microsoft.com/office/officeart/2005/8/layout/hierarchy1"/>
    <dgm:cxn modelId="{ECE56565-E9A2-1D4D-A7CC-9082C5C82CCF}" type="presParOf" srcId="{116E9C33-CC65-1E42-8106-D6DC6C27BD55}" destId="{750D7538-AB36-C24F-84D2-F573E64EFDBB}" srcOrd="1" destOrd="0" presId="urn:microsoft.com/office/officeart/2005/8/layout/hierarchy1"/>
    <dgm:cxn modelId="{41E97DB7-BF88-1147-83FF-CF80E8BD33AB}" type="presParOf" srcId="{8757B589-7BCE-904B-9801-E7D97A116ADA}" destId="{1A2D4D72-333D-BF40-AE7F-A8FA8FDD171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02148-89D4-5143-B655-0649B02675EE}">
      <dsp:nvSpPr>
        <dsp:cNvPr id="0" name=""/>
        <dsp:cNvSpPr/>
      </dsp:nvSpPr>
      <dsp:spPr>
        <a:xfrm>
          <a:off x="3083104" y="46575"/>
          <a:ext cx="1044092" cy="662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76591D-0380-0748-9E8F-2D5653E34D2B}">
      <dsp:nvSpPr>
        <dsp:cNvPr id="0" name=""/>
        <dsp:cNvSpPr/>
      </dsp:nvSpPr>
      <dsp:spPr>
        <a:xfrm>
          <a:off x="3199114" y="156785"/>
          <a:ext cx="1044092" cy="662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The body fluid compartments</a:t>
          </a:r>
          <a:endParaRPr lang="en-US" sz="1200" kern="1200" dirty="0"/>
        </a:p>
      </dsp:txBody>
      <dsp:txXfrm>
        <a:off x="3218533" y="176204"/>
        <a:ext cx="1005254" cy="624161"/>
      </dsp:txXfrm>
    </dsp:sp>
    <dsp:sp modelId="{195996B2-54D0-7C41-B692-DAE3EE667425}">
      <dsp:nvSpPr>
        <dsp:cNvPr id="0" name=""/>
        <dsp:cNvSpPr/>
      </dsp:nvSpPr>
      <dsp:spPr>
        <a:xfrm>
          <a:off x="3083106" y="732375"/>
          <a:ext cx="1044092" cy="662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9921B4-9365-E548-B09A-D829A1587189}">
      <dsp:nvSpPr>
        <dsp:cNvPr id="0" name=""/>
        <dsp:cNvSpPr/>
      </dsp:nvSpPr>
      <dsp:spPr>
        <a:xfrm>
          <a:off x="3199116" y="842585"/>
          <a:ext cx="1044092" cy="662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TBW = 2/3 Body wt.</a:t>
          </a:r>
          <a:endParaRPr lang="en-US" sz="1200" kern="1200" dirty="0"/>
        </a:p>
      </dsp:txBody>
      <dsp:txXfrm>
        <a:off x="3218535" y="862004"/>
        <a:ext cx="1005254" cy="624161"/>
      </dsp:txXfrm>
    </dsp:sp>
    <dsp:sp modelId="{D3491B7F-1110-4D49-9477-9DE727EC9EC2}">
      <dsp:nvSpPr>
        <dsp:cNvPr id="0" name=""/>
        <dsp:cNvSpPr/>
      </dsp:nvSpPr>
      <dsp:spPr>
        <a:xfrm>
          <a:off x="1863900" y="1570572"/>
          <a:ext cx="1044092" cy="662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8ECA8E-D3F0-294E-8707-0E1CB30A060B}">
      <dsp:nvSpPr>
        <dsp:cNvPr id="0" name=""/>
        <dsp:cNvSpPr/>
      </dsp:nvSpPr>
      <dsp:spPr>
        <a:xfrm>
          <a:off x="1979910" y="1680781"/>
          <a:ext cx="1044092" cy="662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ICF= 2/3</a:t>
          </a:r>
          <a:endParaRPr lang="en-US" sz="1200" kern="1200" dirty="0"/>
        </a:p>
      </dsp:txBody>
      <dsp:txXfrm>
        <a:off x="1999329" y="1700200"/>
        <a:ext cx="1005254" cy="624161"/>
      </dsp:txXfrm>
    </dsp:sp>
    <dsp:sp modelId="{8D89506F-A192-5747-891E-4A919E40E31D}">
      <dsp:nvSpPr>
        <dsp:cNvPr id="0" name=""/>
        <dsp:cNvSpPr/>
      </dsp:nvSpPr>
      <dsp:spPr>
        <a:xfrm>
          <a:off x="3997506" y="1570572"/>
          <a:ext cx="1044092" cy="662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2019D4-1B27-C047-9470-EC954E10AE71}">
      <dsp:nvSpPr>
        <dsp:cNvPr id="0" name=""/>
        <dsp:cNvSpPr/>
      </dsp:nvSpPr>
      <dsp:spPr>
        <a:xfrm>
          <a:off x="4113517" y="1680781"/>
          <a:ext cx="1044092" cy="662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ECF= 1/3</a:t>
          </a:r>
          <a:endParaRPr lang="en-US" sz="1200" kern="1200" dirty="0"/>
        </a:p>
      </dsp:txBody>
      <dsp:txXfrm>
        <a:off x="4132936" y="1700200"/>
        <a:ext cx="1005254" cy="624161"/>
      </dsp:txXfrm>
    </dsp:sp>
    <dsp:sp modelId="{2F5DE81C-7C66-D34E-A36D-790E6475A0B0}">
      <dsp:nvSpPr>
        <dsp:cNvPr id="0" name=""/>
        <dsp:cNvSpPr/>
      </dsp:nvSpPr>
      <dsp:spPr>
        <a:xfrm>
          <a:off x="3159300" y="2484973"/>
          <a:ext cx="1044092" cy="662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178561-4D1E-ED44-B7F6-77508AAE1223}">
      <dsp:nvSpPr>
        <dsp:cNvPr id="0" name=""/>
        <dsp:cNvSpPr/>
      </dsp:nvSpPr>
      <dsp:spPr>
        <a:xfrm>
          <a:off x="3275311" y="2595183"/>
          <a:ext cx="1044092" cy="662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¾ Interstitial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3294730" y="2614602"/>
        <a:ext cx="1005254" cy="624161"/>
      </dsp:txXfrm>
    </dsp:sp>
    <dsp:sp modelId="{73098F01-F0DF-FE4E-AA64-6101EF9DE388}">
      <dsp:nvSpPr>
        <dsp:cNvPr id="0" name=""/>
        <dsp:cNvSpPr/>
      </dsp:nvSpPr>
      <dsp:spPr>
        <a:xfrm>
          <a:off x="5140500" y="2484973"/>
          <a:ext cx="1044092" cy="662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0D7538-AB36-C24F-84D2-F573E64EFDBB}">
      <dsp:nvSpPr>
        <dsp:cNvPr id="0" name=""/>
        <dsp:cNvSpPr/>
      </dsp:nvSpPr>
      <dsp:spPr>
        <a:xfrm>
          <a:off x="5256511" y="2595183"/>
          <a:ext cx="1044092" cy="662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¼ Intravascular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5275930" y="2614602"/>
        <a:ext cx="1005254" cy="624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DFDAD-9D0A-464A-A383-12FFD4AB617D}" type="datetimeFigureOut">
              <a:rPr lang="en-US" smtClean="0"/>
              <a:pPr/>
              <a:t>13-10-04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1C31C-865E-5143-818D-2F36A95355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74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01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1C31C-865E-5143-818D-2F36A95355E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microsoft.com/office/2007/relationships/media" Target="../media/media2.AVI"/><Relationship Id="rId2" Type="http://schemas.openxmlformats.org/officeDocument/2006/relationships/video" Target="../media/media2.AVI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1" y="990600"/>
            <a:ext cx="8686800" cy="1676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000" b="1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CA" altLang="en-US" noProof="0" smtClean="0"/>
              <a:t>Click to edit Master title style</a:t>
            </a:r>
            <a:endParaRPr lang="en-US" altLang="en-US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61416" y="3973158"/>
            <a:ext cx="4753984" cy="169164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l">
              <a:buFontTx/>
              <a:buNone/>
              <a:defRPr sz="2200">
                <a:solidFill>
                  <a:srgbClr val="FFFFFF"/>
                </a:solidFill>
              </a:defRPr>
            </a:lvl1pPr>
          </a:lstStyle>
          <a:p>
            <a:pPr lvl="0"/>
            <a:r>
              <a:rPr lang="en-CA" altLang="en-US" noProof="0" smtClean="0"/>
              <a:t>Click to edit Master subtitle style</a:t>
            </a:r>
            <a:endParaRPr lang="en-US" altLang="en-US" noProof="0" dirty="0" smtClean="0"/>
          </a:p>
        </p:txBody>
      </p:sp>
      <p:pic>
        <p:nvPicPr>
          <p:cNvPr id="4104" name="PPP_AMEDI_TLE_Healthy.AVI">
            <a:hlinkClick r:id="" action="ppaction://media"/>
          </p:cNvPr>
          <p:cNvPicPr>
            <a:picLocks noChangeAspect="1" noChangeArrowheads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80332"/>
            <a:ext cx="4118661" cy="213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21604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26BD4-F51C-402F-A8D7-FD37E6D927C8}" type="datetimeFigureOut">
              <a:rPr lang="en-US" smtClean="0"/>
              <a:pPr/>
              <a:t>13-10-04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7731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E717A-7CBC-46A0-86D2-0CA393ABE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4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10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1604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26BD4-F51C-402F-A8D7-FD37E6D927C8}" type="datetimeFigureOut">
              <a:rPr lang="en-US" smtClean="0"/>
              <a:pPr/>
              <a:t>13-10-04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7731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E717A-7CBC-46A0-86D2-0CA393ABEA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2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371600" y="0"/>
            <a:ext cx="7772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1937" y="182586"/>
            <a:ext cx="1713463" cy="6142014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2887" y="182586"/>
            <a:ext cx="5691761" cy="6142014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1604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26BD4-F51C-402F-A8D7-FD37E6D927C8}" type="datetimeFigureOut">
              <a:rPr lang="en-US" smtClean="0"/>
              <a:pPr/>
              <a:t>13-10-04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7731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E717A-7CBC-46A0-86D2-0CA393ABEA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0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1604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26BD4-F51C-402F-A8D7-FD37E6D927C8}" type="datetimeFigureOut">
              <a:rPr lang="en-US" smtClean="0"/>
              <a:pPr/>
              <a:t>13-10-04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7731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E717A-7CBC-46A0-86D2-0CA393ABEA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2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371600" y="0"/>
            <a:ext cx="7772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923137"/>
            <a:ext cx="7543800" cy="136270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581399"/>
            <a:ext cx="7543800" cy="1341737"/>
          </a:xfrm>
        </p:spPr>
        <p:txBody>
          <a:bodyPr anchor="b"/>
          <a:lstStyle>
            <a:lvl1pPr marL="0" indent="0">
              <a:buNone/>
              <a:defRPr sz="1800"/>
            </a:lvl1pPr>
            <a:lvl2pPr marL="412394" indent="0">
              <a:buNone/>
              <a:defRPr sz="1600"/>
            </a:lvl2pPr>
            <a:lvl3pPr marL="824789" indent="0">
              <a:buNone/>
              <a:defRPr sz="1400"/>
            </a:lvl3pPr>
            <a:lvl4pPr marL="1237183" indent="0">
              <a:buNone/>
              <a:defRPr sz="1300"/>
            </a:lvl4pPr>
            <a:lvl5pPr marL="1649578" indent="0">
              <a:buNone/>
              <a:defRPr sz="1300"/>
            </a:lvl5pPr>
            <a:lvl6pPr marL="2061972" indent="0">
              <a:buNone/>
              <a:defRPr sz="1300"/>
            </a:lvl6pPr>
            <a:lvl7pPr marL="2474366" indent="0">
              <a:buNone/>
              <a:defRPr sz="1300"/>
            </a:lvl7pPr>
            <a:lvl8pPr marL="2886761" indent="0">
              <a:buNone/>
              <a:defRPr sz="1300"/>
            </a:lvl8pPr>
            <a:lvl9pPr marL="3299155" indent="0">
              <a:buNone/>
              <a:defRPr sz="13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1604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26BD4-F51C-402F-A8D7-FD37E6D927C8}" type="datetimeFigureOut">
              <a:rPr lang="en-US" smtClean="0"/>
              <a:pPr/>
              <a:t>13-10-04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7731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E717A-7CBC-46A0-86D2-0CA393ABEA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2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2888" y="1295400"/>
            <a:ext cx="3740712" cy="495300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74689" y="1295400"/>
            <a:ext cx="3740711" cy="495300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1604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26BD4-F51C-402F-A8D7-FD37E6D927C8}" type="datetimeFigureOut">
              <a:rPr lang="en-US" smtClean="0"/>
              <a:pPr/>
              <a:t>13-10-04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7731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E717A-7CBC-46A0-86D2-0CA393ABEA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1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503" y="1295400"/>
            <a:ext cx="3703320" cy="71786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2503" y="2013267"/>
            <a:ext cx="3703320" cy="423513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6699" y="1295400"/>
            <a:ext cx="3703320" cy="71786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6699" y="2013267"/>
            <a:ext cx="3703320" cy="423513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1604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26BD4-F51C-402F-A8D7-FD37E6D927C8}" type="datetimeFigureOut">
              <a:rPr lang="en-US" smtClean="0"/>
              <a:pPr/>
              <a:t>13-10-04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7731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E717A-7CBC-46A0-86D2-0CA393ABE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372887" y="196326"/>
            <a:ext cx="7542513" cy="100584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3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21604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26BD4-F51C-402F-A8D7-FD37E6D927C8}" type="datetimeFigureOut">
              <a:rPr lang="en-US" smtClean="0"/>
              <a:pPr/>
              <a:t>13-10-04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7731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E717A-7CBC-46A0-86D2-0CA393ABEA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438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371600" y="0"/>
            <a:ext cx="7772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1604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26BD4-F51C-402F-A8D7-FD37E6D927C8}" type="datetimeFigureOut">
              <a:rPr lang="en-US" smtClean="0"/>
              <a:pPr/>
              <a:t>13-10-04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7731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E717A-7CBC-46A0-86D2-0CA393ABEA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55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371600" y="0"/>
            <a:ext cx="7772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96327"/>
            <a:ext cx="2659614" cy="116188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1330" y="196326"/>
            <a:ext cx="4774070" cy="61282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1358212"/>
            <a:ext cx="2659614" cy="4966387"/>
          </a:xfr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1604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26BD4-F51C-402F-A8D7-FD37E6D927C8}" type="datetimeFigureOut">
              <a:rPr lang="en-US" smtClean="0"/>
              <a:pPr/>
              <a:t>13-10-04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7731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E717A-7CBC-46A0-86D2-0CA393ABEA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07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371600" y="0"/>
            <a:ext cx="7772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171" y="4699518"/>
            <a:ext cx="5487258" cy="56659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171" y="510990"/>
            <a:ext cx="5487258" cy="4115373"/>
          </a:xfrm>
        </p:spPr>
        <p:txBody>
          <a:bodyPr/>
          <a:lstStyle>
            <a:lvl1pPr marL="0" indent="0">
              <a:buNone/>
              <a:defRPr sz="2900"/>
            </a:lvl1pPr>
            <a:lvl2pPr marL="412394" indent="0">
              <a:buNone/>
              <a:defRPr sz="2500"/>
            </a:lvl2pPr>
            <a:lvl3pPr marL="824789" indent="0">
              <a:buNone/>
              <a:defRPr sz="2200"/>
            </a:lvl3pPr>
            <a:lvl4pPr marL="1237183" indent="0">
              <a:buNone/>
              <a:defRPr sz="1800"/>
            </a:lvl4pPr>
            <a:lvl5pPr marL="1649578" indent="0">
              <a:buNone/>
              <a:defRPr sz="1800"/>
            </a:lvl5pPr>
            <a:lvl6pPr marL="2061972" indent="0">
              <a:buNone/>
              <a:defRPr sz="1800"/>
            </a:lvl6pPr>
            <a:lvl7pPr marL="2474366" indent="0">
              <a:buNone/>
              <a:defRPr sz="1800"/>
            </a:lvl7pPr>
            <a:lvl8pPr marL="2886761" indent="0">
              <a:buNone/>
              <a:defRPr sz="1800"/>
            </a:lvl8pPr>
            <a:lvl9pPr marL="3299155" indent="0">
              <a:buNone/>
              <a:defRPr sz="1800"/>
            </a:lvl9pPr>
          </a:lstStyle>
          <a:p>
            <a:r>
              <a:rPr lang="en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4171" y="5266117"/>
            <a:ext cx="5487258" cy="804714"/>
          </a:xfr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1604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26BD4-F51C-402F-A8D7-FD37E6D927C8}" type="datetimeFigureOut">
              <a:rPr lang="en-US" smtClean="0"/>
              <a:pPr/>
              <a:t>13-10-04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7731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E717A-7CBC-46A0-86D2-0CA393ABEA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5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microsoft.com/office/2007/relationships/media" Target="../media/media1.AVI"/><Relationship Id="rId14" Type="http://schemas.openxmlformats.org/officeDocument/2006/relationships/video" Target="../media/media1.AVI"/><Relationship Id="rId15" Type="http://schemas.openxmlformats.org/officeDocument/2006/relationships/image" Target="../media/image1.jpe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2887" y="196326"/>
            <a:ext cx="7542513" cy="100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2887" y="1291017"/>
            <a:ext cx="7542513" cy="4957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  <a:endParaRPr lang="en-US" altLang="en-US" smtClean="0"/>
          </a:p>
        </p:txBody>
      </p:sp>
      <p:pic>
        <p:nvPicPr>
          <p:cNvPr id="1032" name="PPP_AMEDI_TXT_Healthy.AVI">
            <a:hlinkClick r:id="" action="ppaction://media"/>
          </p:cNvPr>
          <p:cNvPicPr>
            <a:picLocks noChangeAspect="1" noChangeArrowheads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3580332"/>
            <a:ext cx="1348576" cy="327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1604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26BD4-F51C-402F-A8D7-FD37E6D927C8}" type="datetimeFigureOut">
              <a:rPr lang="en-US" smtClean="0"/>
              <a:pPr/>
              <a:t>13-10-04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7731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E717A-7CBC-46A0-86D2-0CA393ABE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00" fill="hold"/>
                                        <p:tgtEl>
                                          <p:spTgt spid="10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03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</p:timing>
  <p:txStyles>
    <p:titleStyle>
      <a:lvl1pPr algn="l" defTabSz="915001" rtl="0" eaLnBrk="1" fontAlgn="base" hangingPunct="1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+mj-lt"/>
          <a:ea typeface="+mj-ea"/>
          <a:cs typeface="+mj-cs"/>
        </a:defRPr>
      </a:lvl1pPr>
      <a:lvl2pPr algn="l" defTabSz="915001" rtl="0" eaLnBrk="1" fontAlgn="base" hangingPunct="1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Arial" charset="0"/>
        </a:defRPr>
      </a:lvl2pPr>
      <a:lvl3pPr algn="l" defTabSz="915001" rtl="0" eaLnBrk="1" fontAlgn="base" hangingPunct="1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Arial" charset="0"/>
        </a:defRPr>
      </a:lvl3pPr>
      <a:lvl4pPr algn="l" defTabSz="915001" rtl="0" eaLnBrk="1" fontAlgn="base" hangingPunct="1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Arial" charset="0"/>
        </a:defRPr>
      </a:lvl4pPr>
      <a:lvl5pPr algn="l" defTabSz="915001" rtl="0" eaLnBrk="1" fontAlgn="base" hangingPunct="1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Arial" charset="0"/>
        </a:defRPr>
      </a:lvl5pPr>
      <a:lvl6pPr marL="412394" algn="l" defTabSz="915001" rtl="0" eaLnBrk="1" fontAlgn="base" hangingPunct="1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Arial" charset="0"/>
        </a:defRPr>
      </a:lvl6pPr>
      <a:lvl7pPr marL="824789" algn="l" defTabSz="915001" rtl="0" eaLnBrk="1" fontAlgn="base" hangingPunct="1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Arial" charset="0"/>
        </a:defRPr>
      </a:lvl7pPr>
      <a:lvl8pPr marL="1237183" algn="l" defTabSz="915001" rtl="0" eaLnBrk="1" fontAlgn="base" hangingPunct="1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Arial" charset="0"/>
        </a:defRPr>
      </a:lvl8pPr>
      <a:lvl9pPr marL="1649578" algn="l" defTabSz="915001" rtl="0" eaLnBrk="1" fontAlgn="base" hangingPunct="1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Arial" charset="0"/>
        </a:defRPr>
      </a:lvl9pPr>
    </p:titleStyle>
    <p:bodyStyle>
      <a:lvl1pPr marL="342231" indent="-342231" algn="l" defTabSz="915001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3170" indent="-286385" algn="l" defTabSz="915001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rgbClr val="FFFFFF"/>
          </a:solidFill>
          <a:latin typeface="+mn-lt"/>
        </a:defRPr>
      </a:lvl2pPr>
      <a:lvl3pPr marL="1142676" indent="-227677" algn="l" defTabSz="915001" rtl="0" eaLnBrk="1" fontAlgn="base" hangingPunct="1">
        <a:spcBef>
          <a:spcPct val="20000"/>
        </a:spcBef>
        <a:spcAft>
          <a:spcPct val="0"/>
        </a:spcAft>
        <a:buChar char="•"/>
        <a:defRPr sz="1900">
          <a:solidFill>
            <a:srgbClr val="FFFFFF"/>
          </a:solidFill>
          <a:latin typeface="+mn-lt"/>
        </a:defRPr>
      </a:lvl3pPr>
      <a:lvl4pPr marL="1599461" indent="-227677" algn="l" defTabSz="915001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FFFFFF"/>
          </a:solidFill>
          <a:latin typeface="+mn-lt"/>
        </a:defRPr>
      </a:lvl4pPr>
      <a:lvl5pPr marL="2057677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5pPr>
      <a:lvl6pPr marL="2470071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6pPr>
      <a:lvl7pPr marL="2882465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7pPr>
      <a:lvl8pPr marL="3294860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8pPr>
      <a:lvl9pPr marL="3707254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2394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4789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7183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9578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1972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4366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6761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9155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Critical Cases in the Pediatric 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Kids Rock 2013</a:t>
            </a:r>
          </a:p>
          <a:p>
            <a:r>
              <a:rPr lang="en-US" dirty="0" smtClean="0"/>
              <a:t>Jill Barter MD FRCP©</a:t>
            </a:r>
          </a:p>
          <a:p>
            <a:r>
              <a:rPr lang="en-US" dirty="0" smtClean="0"/>
              <a:t>Pediatric </a:t>
            </a:r>
            <a:r>
              <a:rPr lang="en-US" dirty="0" err="1" smtClean="0"/>
              <a:t>Intensivist</a:t>
            </a:r>
            <a:endParaRPr lang="en-US" dirty="0" smtClean="0"/>
          </a:p>
          <a:p>
            <a:r>
              <a:rPr lang="en-US" dirty="0" smtClean="0"/>
              <a:t>Associate Professor of Pediatrics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332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Case 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YES!!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NOTE: hypotension is a LATE sign in Pediatric shock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Case 4: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While you are considering your further treatment; your astute medical student arrives with some further history.</a:t>
            </a:r>
          </a:p>
          <a:p>
            <a:r>
              <a:rPr lang="en-US" dirty="0" smtClean="0"/>
              <a:t>The baby was a full term male; there were no complications in the pregnancy or delivery.</a:t>
            </a:r>
          </a:p>
          <a:p>
            <a:r>
              <a:rPr lang="en-US" dirty="0" smtClean="0"/>
              <a:t>Over the past 24 hours ; he has not been feeding well; has had </a:t>
            </a:r>
            <a:r>
              <a:rPr lang="en-US" dirty="0" smtClean="0"/>
              <a:t>vomiting +++ </a:t>
            </a:r>
            <a:r>
              <a:rPr lang="en-US" dirty="0" smtClean="0"/>
              <a:t>and has had decreased # of wet diapers.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</a:p>
          <a:p>
            <a:pPr marL="0" indent="0">
              <a:buNone/>
            </a:pPr>
            <a:r>
              <a:rPr lang="en-US" dirty="0" smtClean="0"/>
              <a:t>                         IS THIS HELPFUL?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69563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Case 4: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Following 2 doses of </a:t>
            </a:r>
            <a:r>
              <a:rPr lang="en-US" dirty="0" err="1" smtClean="0"/>
              <a:t>lorazepam</a:t>
            </a:r>
            <a:r>
              <a:rPr lang="en-US" dirty="0" smtClean="0"/>
              <a:t>; the baby stops breathing.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WHAT do you need to do now?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54606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Case 4: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Assist ventilation; BVM</a:t>
            </a:r>
          </a:p>
          <a:p>
            <a:r>
              <a:rPr lang="en-US" dirty="0" smtClean="0"/>
              <a:t>What do you need for intubation/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64321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Case 4: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O</a:t>
            </a:r>
          </a:p>
          <a:p>
            <a:pPr marL="0" indent="0">
              <a:buNone/>
            </a:pPr>
            <a:r>
              <a:rPr lang="en-US" dirty="0" smtClean="0"/>
              <a:t>   A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P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M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51666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Case 4: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Following a successful intubation; the baby begins seizing again; in fact there were continuing tonic </a:t>
            </a:r>
            <a:r>
              <a:rPr lang="en-US" dirty="0" err="1" smtClean="0"/>
              <a:t>clonic</a:t>
            </a:r>
            <a:r>
              <a:rPr lang="en-US" dirty="0" smtClean="0"/>
              <a:t> movements during your intubation.</a:t>
            </a:r>
          </a:p>
          <a:p>
            <a:r>
              <a:rPr lang="en-US" dirty="0" smtClean="0"/>
              <a:t>You begin the next therapy; </a:t>
            </a:r>
            <a:r>
              <a:rPr lang="en-US" dirty="0" err="1"/>
              <a:t>F</a:t>
            </a:r>
            <a:r>
              <a:rPr lang="en-US" dirty="0" err="1" smtClean="0"/>
              <a:t>osphenytion</a:t>
            </a:r>
            <a:r>
              <a:rPr lang="en-US" dirty="0" smtClean="0"/>
              <a:t> 20mg/kg OR Phenytoin 20 mg/kg.</a:t>
            </a:r>
          </a:p>
          <a:p>
            <a:r>
              <a:rPr lang="en-US" dirty="0" smtClean="0"/>
              <a:t>The seizure is still continuing.</a:t>
            </a:r>
          </a:p>
          <a:p>
            <a:r>
              <a:rPr lang="en-US" dirty="0" smtClean="0"/>
              <a:t>Blood Pressure is 55 systolic despite 80 cc/kg </a:t>
            </a:r>
            <a:r>
              <a:rPr lang="en-US" dirty="0" smtClean="0"/>
              <a:t>of ISOTONIC FLUID having been given up to this point.</a:t>
            </a:r>
            <a:endParaRPr lang="en-US" dirty="0" smtClean="0"/>
          </a:p>
          <a:p>
            <a:r>
              <a:rPr lang="en-US" dirty="0" smtClean="0"/>
              <a:t>You are considering starting Inotropes and the lab calls with some “critical” results…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42903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Case 4: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lab calls with some critical results: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Sodium is 112</a:t>
            </a:r>
          </a:p>
          <a:p>
            <a:r>
              <a:rPr lang="en-US" dirty="0" smtClean="0"/>
              <a:t>Potassium is 7</a:t>
            </a:r>
          </a:p>
          <a:p>
            <a:r>
              <a:rPr lang="en-US" dirty="0" smtClean="0"/>
              <a:t>Glucose is 2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48338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Case 4: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WHAT IS THE MOST LIKELY POSSIBILITY?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186086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Case 4: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baby most likely has a diagnosis of congenital adrenal hyperplasia. </a:t>
            </a:r>
          </a:p>
          <a:p>
            <a:r>
              <a:rPr lang="en-US" dirty="0" smtClean="0"/>
              <a:t>His diagnosis was missed in the neonatal period as he did not have ambiguous genitalia.</a:t>
            </a:r>
          </a:p>
          <a:p>
            <a:r>
              <a:rPr lang="en-US" dirty="0" smtClean="0"/>
              <a:t>He was noted to have a </a:t>
            </a:r>
            <a:r>
              <a:rPr lang="en-US" dirty="0" err="1" smtClean="0"/>
              <a:t>hyperpigmented</a:t>
            </a:r>
            <a:r>
              <a:rPr lang="en-US" dirty="0" smtClean="0"/>
              <a:t> scrotum and a large phallus</a:t>
            </a:r>
            <a:r>
              <a:rPr lang="en-US" dirty="0" smtClean="0"/>
              <a:t>.</a:t>
            </a:r>
          </a:p>
          <a:p>
            <a:r>
              <a:rPr lang="en-US" dirty="0" smtClean="0"/>
              <a:t>Females with this diagnosis present with ambiguous genitalia. Males may be more “</a:t>
            </a:r>
            <a:r>
              <a:rPr lang="en-US" dirty="0" err="1" smtClean="0"/>
              <a:t>virilized</a:t>
            </a:r>
            <a:r>
              <a:rPr lang="en-US" dirty="0" smtClean="0"/>
              <a:t>” as above….</a:t>
            </a:r>
            <a:endParaRPr lang="en-US" dirty="0" smtClean="0"/>
          </a:p>
          <a:p>
            <a:r>
              <a:rPr lang="en-US" dirty="0" smtClean="0"/>
              <a:t>The baby needs steroids STAT!!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dirty="0" smtClean="0">
                <a:sym typeface="Wingdings"/>
              </a:rPr>
              <a:t>HYDROCORTISONE 100mg/m</a:t>
            </a:r>
            <a:r>
              <a:rPr lang="en-US" baseline="30000" dirty="0" smtClean="0">
                <a:sym typeface="Wingdings"/>
              </a:rPr>
              <a:t>2</a:t>
            </a:r>
          </a:p>
          <a:p>
            <a:pPr marL="0" indent="0">
              <a:buNone/>
            </a:pPr>
            <a:r>
              <a:rPr lang="en-US" baseline="30000" dirty="0">
                <a:sym typeface="Wingdings"/>
              </a:rPr>
              <a:t> </a:t>
            </a:r>
            <a:r>
              <a:rPr lang="en-US" baseline="30000" dirty="0" smtClean="0">
                <a:sym typeface="Wingdings"/>
              </a:rPr>
              <a:t>             </a:t>
            </a:r>
          </a:p>
          <a:p>
            <a:pPr marL="0" indent="0">
              <a:buNone/>
            </a:pPr>
            <a:r>
              <a:rPr lang="en-US" baseline="30000" dirty="0">
                <a:sym typeface="Wingdings"/>
              </a:rPr>
              <a:t> </a:t>
            </a:r>
            <a:r>
              <a:rPr lang="en-US" baseline="30000" dirty="0" smtClean="0">
                <a:sym typeface="Wingdings"/>
              </a:rPr>
              <a:t>              </a:t>
            </a:r>
          </a:p>
          <a:p>
            <a:pPr marL="0" indent="0">
              <a:buNone/>
            </a:pPr>
            <a:r>
              <a:rPr lang="en-US" baseline="30000" dirty="0">
                <a:sym typeface="Wingdings"/>
              </a:rPr>
              <a:t> </a:t>
            </a:r>
            <a:r>
              <a:rPr lang="en-US" baseline="30000" dirty="0" smtClean="0">
                <a:sym typeface="Wingdings"/>
              </a:rPr>
              <a:t>             </a:t>
            </a:r>
          </a:p>
          <a:p>
            <a:pPr marL="0" indent="0">
              <a:buNone/>
            </a:pPr>
            <a:r>
              <a:rPr lang="en-US" baseline="30000" dirty="0">
                <a:sym typeface="Wingdings"/>
              </a:rPr>
              <a:t> </a:t>
            </a:r>
            <a:r>
              <a:rPr lang="en-US" baseline="30000" dirty="0" smtClean="0">
                <a:sym typeface="Wingdings"/>
              </a:rPr>
              <a:t>     </a:t>
            </a:r>
          </a:p>
          <a:p>
            <a:pPr marL="0" indent="0">
              <a:buNone/>
            </a:pPr>
            <a:r>
              <a:rPr lang="en-US" baseline="30000" dirty="0">
                <a:sym typeface="Wingdings"/>
              </a:rPr>
              <a:t> </a:t>
            </a:r>
            <a:r>
              <a:rPr lang="en-US" baseline="30000" dirty="0" smtClean="0">
                <a:sym typeface="Wingdings"/>
              </a:rPr>
              <a:t>      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50048179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Case 4: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HOW DO WE TREAT SYMPTOMATIC     HYPONATREMIA OF 112?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746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Case 4: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smtClean="0"/>
              <a:t>    Aim </a:t>
            </a:r>
            <a:r>
              <a:rPr lang="en-US" dirty="0" smtClean="0"/>
              <a:t>is to correct the Na to 120 </a:t>
            </a:r>
            <a:r>
              <a:rPr lang="en-US" dirty="0" err="1" smtClean="0"/>
              <a:t>mmol</a:t>
            </a:r>
            <a:r>
              <a:rPr lang="en-US" dirty="0" smtClean="0"/>
              <a:t>/l to stop the seizure.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Then </a:t>
            </a:r>
            <a:r>
              <a:rPr lang="en-US" dirty="0" smtClean="0"/>
              <a:t>the Na can be slowly corrected over 24 hr. to normal (140)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/>
              <a:t>FORMULA: ( Desired Na-Actual Na) x0.6 x </a:t>
            </a:r>
            <a:r>
              <a:rPr lang="en-US" dirty="0" err="1" smtClean="0"/>
              <a:t>wt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/>
              <a:t>Example: If out patient is </a:t>
            </a:r>
            <a:r>
              <a:rPr lang="en-US" dirty="0" smtClean="0"/>
              <a:t>6 kg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      (120-112)  </a:t>
            </a:r>
            <a:r>
              <a:rPr lang="en-US" dirty="0" smtClean="0"/>
              <a:t>x 0.6  </a:t>
            </a:r>
            <a:r>
              <a:rPr lang="en-US" dirty="0" smtClean="0"/>
              <a:t>x 6   = 28.8  </a:t>
            </a:r>
            <a:r>
              <a:rPr lang="en-US" dirty="0" err="1" smtClean="0"/>
              <a:t>mEq</a:t>
            </a:r>
            <a:r>
              <a:rPr lang="en-US" dirty="0" smtClean="0"/>
              <a:t> </a:t>
            </a:r>
            <a:r>
              <a:rPr lang="en-US" dirty="0" smtClean="0"/>
              <a:t>Na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Hypertonic Na ~~ 500 </a:t>
            </a:r>
            <a:r>
              <a:rPr lang="en-US" dirty="0" err="1" smtClean="0"/>
              <a:t>mEq</a:t>
            </a:r>
            <a:r>
              <a:rPr lang="en-US" dirty="0" smtClean="0"/>
              <a:t>/</a:t>
            </a:r>
            <a:r>
              <a:rPr lang="en-US" dirty="0" smtClean="0"/>
              <a:t>L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Therefore:   ~~58 ml Hypertonic Saline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914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Case 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Appearance of the baby: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dirty="0" smtClean="0">
                <a:sym typeface="Wingdings"/>
              </a:rPr>
              <a:t> Pale Mottled Grey and Limp.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      Airway: Patent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      Breathing:  Breath Sounds full and clear.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      Circulation: </a:t>
            </a:r>
            <a:r>
              <a:rPr lang="en-US" dirty="0" err="1" smtClean="0">
                <a:sym typeface="Wingdings"/>
              </a:rPr>
              <a:t>Tachycardic</a:t>
            </a:r>
            <a:r>
              <a:rPr lang="en-US" dirty="0" smtClean="0">
                <a:sym typeface="Wingdings"/>
              </a:rPr>
              <a:t>; No murmur heard.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                             Cap refill 4-5 seconds.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      </a:t>
            </a:r>
            <a:r>
              <a:rPr lang="en-US" dirty="0" err="1" smtClean="0">
                <a:sym typeface="Wingdings"/>
              </a:rPr>
              <a:t>Neuro</a:t>
            </a:r>
            <a:r>
              <a:rPr lang="en-US" dirty="0" smtClean="0">
                <a:sym typeface="Wingdings"/>
              </a:rPr>
              <a:t>: Minimally responsive to painful stimuli; PERL.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      Abdomen:  Soft; no </a:t>
            </a:r>
            <a:r>
              <a:rPr lang="en-US" dirty="0" err="1" smtClean="0">
                <a:sym typeface="Wingdings"/>
              </a:rPr>
              <a:t>organomegaly</a:t>
            </a:r>
            <a:r>
              <a:rPr lang="en-US" dirty="0" smtClean="0">
                <a:sym typeface="Wingdings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649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Case 4: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can be given QUICKLY to stop the seizure activity.</a:t>
            </a:r>
          </a:p>
          <a:p>
            <a:r>
              <a:rPr lang="en-US" dirty="0" smtClean="0"/>
              <a:t>It is UNLIKELY that the seizure will stop until the Sodium is corrected.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</a:t>
            </a:r>
            <a:r>
              <a:rPr lang="en-US" dirty="0" smtClean="0">
                <a:sym typeface="Wingdings"/>
              </a:rPr>
              <a:t> How is Hypoglycemia treated?  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704727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Case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D</a:t>
            </a:r>
            <a:r>
              <a:rPr lang="en-US" baseline="-25000" dirty="0" smtClean="0"/>
              <a:t>25</a:t>
            </a:r>
            <a:r>
              <a:rPr lang="en-US" dirty="0" smtClean="0"/>
              <a:t>W: 2-4  ml/kg IV/IO</a:t>
            </a:r>
          </a:p>
          <a:p>
            <a:pPr marL="0" indent="0">
              <a:buNone/>
            </a:pPr>
            <a:endParaRPr lang="en-US" baseline="-25000" dirty="0"/>
          </a:p>
          <a:p>
            <a:pPr marL="0" indent="0">
              <a:buNone/>
            </a:pPr>
            <a:r>
              <a:rPr lang="en-US" baseline="-25000" dirty="0" smtClean="0"/>
              <a:t> </a:t>
            </a:r>
          </a:p>
          <a:p>
            <a:pPr marL="0" indent="0">
              <a:buNone/>
            </a:pPr>
            <a:r>
              <a:rPr lang="en-US" baseline="-25000" dirty="0"/>
              <a:t> </a:t>
            </a:r>
            <a:r>
              <a:rPr lang="en-US" baseline="-25000" dirty="0" smtClean="0"/>
              <a:t>     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17846338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Case 4: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How is Hyperkalemia treated?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77196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Case 4: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Ventolin</a:t>
            </a:r>
            <a:endParaRPr lang="en-US" dirty="0" smtClean="0">
              <a:sym typeface="Wingdings"/>
            </a:endParaRP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  Insulin and </a:t>
            </a:r>
            <a:r>
              <a:rPr lang="en-US" dirty="0" smtClean="0">
                <a:sym typeface="Wingdings"/>
              </a:rPr>
              <a:t>Glucose</a:t>
            </a:r>
            <a:endParaRPr lang="en-US" dirty="0" smtClean="0">
              <a:sym typeface="Wingdings"/>
            </a:endParaRP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  Sodium </a:t>
            </a:r>
            <a:r>
              <a:rPr lang="en-US" dirty="0" smtClean="0">
                <a:sym typeface="Wingdings"/>
              </a:rPr>
              <a:t>Bicarbonate</a:t>
            </a:r>
            <a:endParaRPr lang="en-US" dirty="0" smtClean="0">
              <a:sym typeface="Wingdings"/>
            </a:endParaRP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  </a:t>
            </a:r>
            <a:r>
              <a:rPr lang="en-US" dirty="0">
                <a:sym typeface="Wingdings"/>
              </a:rPr>
              <a:t>L</a:t>
            </a:r>
            <a:r>
              <a:rPr lang="en-US" dirty="0" smtClean="0">
                <a:sym typeface="Wingdings"/>
              </a:rPr>
              <a:t>asix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   </a:t>
            </a:r>
            <a:r>
              <a:rPr lang="en-US" dirty="0" err="1" smtClean="0">
                <a:sym typeface="Wingdings"/>
              </a:rPr>
              <a:t>Kayexalate</a:t>
            </a:r>
            <a:endParaRPr lang="en-US" dirty="0" smtClean="0">
              <a:sym typeface="Wingdings"/>
            </a:endParaRP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   Calcium</a:t>
            </a:r>
          </a:p>
          <a:p>
            <a:pPr marL="0" indent="0">
              <a:buNone/>
            </a:pPr>
            <a:endParaRPr lang="en-US" dirty="0"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      What does the calcium </a:t>
            </a:r>
            <a:r>
              <a:rPr lang="en-US" dirty="0" smtClean="0">
                <a:sym typeface="Wingdings"/>
              </a:rPr>
              <a:t>do </a:t>
            </a:r>
            <a:r>
              <a:rPr lang="en-US" dirty="0" smtClean="0">
                <a:sym typeface="Wingdings"/>
              </a:rPr>
              <a:t>to the potassium?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3308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Case 4: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“</a:t>
            </a:r>
            <a:r>
              <a:rPr lang="en-US" dirty="0" smtClean="0"/>
              <a:t>Take home message”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smtClean="0"/>
              <a:t>                  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>
                <a:sym typeface="Wingdings"/>
              </a:rPr>
              <a:t>Priorities of management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                 </a:t>
            </a:r>
            <a:r>
              <a:rPr lang="en-US" dirty="0" smtClean="0">
                <a:sym typeface="Wingdings"/>
              </a:rPr>
              <a:t>ABC’s FIRST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                 </a:t>
            </a:r>
            <a:r>
              <a:rPr lang="en-US" dirty="0" smtClean="0">
                <a:sym typeface="Wingdings"/>
              </a:rPr>
              <a:t> Seizure treatment in 5 week old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                 </a:t>
            </a:r>
            <a:r>
              <a:rPr lang="en-US" dirty="0" smtClean="0">
                <a:sym typeface="Wingdings"/>
              </a:rPr>
              <a:t>Treatment of </a:t>
            </a:r>
            <a:r>
              <a:rPr lang="en-US" dirty="0" smtClean="0">
                <a:sym typeface="Wingdings"/>
              </a:rPr>
              <a:t>severe </a:t>
            </a:r>
            <a:r>
              <a:rPr lang="en-US" dirty="0" smtClean="0">
                <a:sym typeface="Wingdings"/>
              </a:rPr>
              <a:t>electrolyte disturbance in a baby.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32011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Questions??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432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Case 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Further History: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</a:t>
            </a:r>
            <a:r>
              <a:rPr lang="en-US" dirty="0" smtClean="0">
                <a:sym typeface="Wingdings"/>
              </a:rPr>
              <a:t>  No urine output since 20:00 the previous night.</a:t>
            </a:r>
          </a:p>
          <a:p>
            <a:pPr marL="0" indent="0">
              <a:buNone/>
            </a:pPr>
            <a:endParaRPr lang="en-US" dirty="0"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             No history of ingestion or trauma.</a:t>
            </a:r>
          </a:p>
          <a:p>
            <a:pPr marL="0" indent="0">
              <a:buNone/>
            </a:pPr>
            <a:endParaRPr lang="en-US" dirty="0">
              <a:sym typeface="Wingdings"/>
            </a:endParaRPr>
          </a:p>
          <a:p>
            <a:pPr marL="0" indent="0">
              <a:buNone/>
            </a:pPr>
            <a:r>
              <a:rPr lang="en-US" smtClean="0">
                <a:sym typeface="Wingdings"/>
              </a:rPr>
              <a:t>            WHAT IS THE SIGNIFICANCE OF THIS ADDITIONAL HISTORY?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10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Case 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WHAT IS THE MOST LIKELY DIAGNOSIS HERE??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714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Case 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DEFINE SHOCK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Case 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“SHOCK” is a critical condition which results from inadequate tissue delivery of oxygen and nutrients to meet the metabolic demands of the tissues.</a:t>
            </a:r>
          </a:p>
          <a:p>
            <a:r>
              <a:rPr lang="en-US" dirty="0" smtClean="0"/>
              <a:t>There is USUALLY inadequate peripheral  and end organ perfusion.</a:t>
            </a:r>
          </a:p>
          <a:p>
            <a:r>
              <a:rPr lang="en-US" dirty="0" smtClean="0"/>
              <a:t>Shock can occur with normal; increased or decreased blood pressure.</a:t>
            </a:r>
          </a:p>
          <a:p>
            <a:r>
              <a:rPr lang="en-US" dirty="0" smtClean="0"/>
              <a:t>All types of shock can result in impaired function of vital organs </a:t>
            </a:r>
            <a:r>
              <a:rPr lang="en-US" dirty="0" err="1" smtClean="0"/>
              <a:t>eg</a:t>
            </a:r>
            <a:r>
              <a:rPr lang="en-US" dirty="0" smtClean="0"/>
              <a:t>: the brain ( decreased LOC) and kidneys ( decreased u/o).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987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Case 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GOAL of treating shock is to improve tissue oxygen delivery. This helps to prevent end organ injury and will halt the progression to cardiopulmonary failure and arrest.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 WHAT IS THE FIRST INTERVENTION FOR OUR PATIENT??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014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Case 1: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Administer 100% Oxygen by </a:t>
            </a:r>
            <a:r>
              <a:rPr lang="en-US" dirty="0" err="1" smtClean="0"/>
              <a:t>nonrebreather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WHY??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113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Case 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71600"/>
            <a:ext cx="7542513" cy="495738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SHOCK  is inadequate oxygen delivery to meet the tissues’ needs. In administering 100% oxygen; we are improving the oxygenation of the circulating blood.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Case 1: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OXYGEN DELIVERY: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dirty="0" smtClean="0">
                <a:sym typeface="Wingdings"/>
              </a:rPr>
              <a:t>    = Cardiac Output x Oxygen Content</a:t>
            </a:r>
          </a:p>
          <a:p>
            <a:pPr marL="0" indent="0">
              <a:buNone/>
            </a:pPr>
            <a:endParaRPr lang="en-US" dirty="0"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OXYGEN CONTENT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      = Hgb. X 1.34 x Sat. + (.003 x Pa O</a:t>
            </a:r>
            <a:r>
              <a:rPr lang="en-US" baseline="-25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 )  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4265579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Case 1: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2 month old baby presents to the ER.</a:t>
            </a:r>
          </a:p>
          <a:p>
            <a:r>
              <a:rPr lang="en-US" dirty="0" smtClean="0"/>
              <a:t>Mom states that  the baby has been lethargic since the previous evening; and has refused to breast or bottle feed. </a:t>
            </a:r>
          </a:p>
          <a:p>
            <a:r>
              <a:rPr lang="en-US" dirty="0" smtClean="0"/>
              <a:t>He cries intermittently and then sleeps again; and it has been increasingly difficult to awaken him.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WHAT ARE YOUR CONCERNS </a:t>
            </a:r>
            <a:r>
              <a:rPr lang="en-US" dirty="0" smtClean="0"/>
              <a:t>BASED </a:t>
            </a:r>
            <a:r>
              <a:rPr lang="en-US" dirty="0" smtClean="0"/>
              <a:t>UPON    THIS HISTORY?</a:t>
            </a:r>
          </a:p>
          <a:p>
            <a:pPr marL="0" indent="0">
              <a:buNone/>
            </a:pPr>
            <a:r>
              <a:rPr lang="en-US" dirty="0" smtClean="0"/>
              <a:t>       WHAT ARE THE POSSIBILITIES 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046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Case 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considering intubation for this patient…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While you are preparing your equipment; an IO needle is placed; IV’s were attempted for 60 seconds without success.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77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Case1: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DOES OUR PATIENT NEED TO BE INTUBATED?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WHY/ WHY NOT?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405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Case 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WHY do we intubate patients with a decreased LOC??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Case 1: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mtClean="0"/>
              <a:t>              WHAT DO WE NEED FOR INTUBATION?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51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Case 1: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Materials needed for intubation: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“ SOAPME”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S</a:t>
            </a:r>
            <a:r>
              <a:rPr lang="en-US" dirty="0" smtClean="0">
                <a:sym typeface="Wingdings"/>
              </a:rPr>
              <a:t>SUCTION ( 2 KINDS)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  OOXYGEN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 </a:t>
            </a:r>
            <a:r>
              <a:rPr lang="en-US" dirty="0" smtClean="0">
                <a:sym typeface="Wingdings"/>
              </a:rPr>
              <a:t>A AIRWAY EQUIPMENT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PPHARMACOLOGY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M MONITORING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E EQUIPMENT/ END TIDAL CO</a:t>
            </a:r>
            <a:r>
              <a:rPr lang="en-US" baseline="-25000" dirty="0" smtClean="0">
                <a:sym typeface="Wingdings"/>
              </a:rPr>
              <a:t>2   </a:t>
            </a:r>
            <a:r>
              <a:rPr lang="en-US" dirty="0" smtClean="0">
                <a:sym typeface="Wingdings"/>
              </a:rPr>
              <a:t>MONITOR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799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Case 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HOW do we ensure the ETT is in the correct position??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Case 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</a:t>
            </a:r>
            <a:r>
              <a:rPr lang="en-US" dirty="0" smtClean="0">
                <a:sym typeface="Wingdings"/>
              </a:rPr>
              <a:t> Direct Visualization.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              End Tidal CO</a:t>
            </a:r>
            <a:r>
              <a:rPr lang="en-US" baseline="-25000" dirty="0" smtClean="0">
                <a:sym typeface="Wingdings"/>
              </a:rPr>
              <a:t>2 </a:t>
            </a:r>
            <a:r>
              <a:rPr lang="en-US" dirty="0" smtClean="0">
                <a:sym typeface="Wingdings"/>
              </a:rPr>
              <a:t>monitor.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              Auscultation.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              O</a:t>
            </a:r>
            <a:r>
              <a:rPr lang="en-US" baseline="-25000" dirty="0" smtClean="0">
                <a:sym typeface="Wingdings"/>
              </a:rPr>
              <a:t>2 </a:t>
            </a:r>
            <a:r>
              <a:rPr lang="en-US" dirty="0" smtClean="0">
                <a:sym typeface="Wingdings"/>
              </a:rPr>
              <a:t>monitor; mist in ETT; unreliable.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              CXR Confirmation!!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          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The patient is successfully intubated and the ETT is in the correct position.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44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Case 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WHERE can an IO be placed?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Case 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Tibial</a:t>
            </a:r>
            <a:r>
              <a:rPr lang="en-US" dirty="0" smtClean="0">
                <a:sym typeface="Wingdings"/>
              </a:rPr>
              <a:t> Tuberosity; 1 cm below and 1 cm medial.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           Distal Femur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           Distal Tibia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           ASIS, PSIS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          Sternum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797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Case 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next step??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2895600"/>
            <a:ext cx="3657600" cy="260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61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broad differential would include: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</a:t>
            </a:r>
            <a:r>
              <a:rPr lang="en-US" dirty="0" smtClean="0">
                <a:sym typeface="Wingdings"/>
              </a:rPr>
              <a:t>  Sepsis.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       Meningitis/ Encephalitis.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       Intracranial bleed spontaneous or inflicted.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       Metabolic derangement Hypoglycemia, </a:t>
            </a:r>
          </a:p>
          <a:p>
            <a:pPr marL="0" indent="0">
              <a:buNone/>
            </a:pPr>
            <a:r>
              <a:rPr lang="en-US" dirty="0" err="1" smtClean="0">
                <a:sym typeface="Wingdings"/>
              </a:rPr>
              <a:t>Hyponatremia</a:t>
            </a:r>
            <a:r>
              <a:rPr lang="en-US" dirty="0" smtClean="0">
                <a:sym typeface="Wingdings"/>
              </a:rPr>
              <a:t>; etc./ Inborn Error of Metabolism.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       Congenital Heart Disease/ Arrhythmia</a:t>
            </a:r>
            <a:r>
              <a:rPr lang="en-US" dirty="0">
                <a:sym typeface="Wingdings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776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Case 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type of fluid do we use?</a:t>
            </a:r>
          </a:p>
          <a:p>
            <a:r>
              <a:rPr lang="en-US" dirty="0" smtClean="0"/>
              <a:t>WHY?</a:t>
            </a:r>
          </a:p>
          <a:p>
            <a:r>
              <a:rPr lang="en-US" dirty="0" smtClean="0"/>
              <a:t>HOW MUCH will be needed?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Case 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 step is a fluid bolus of isotonic Saline.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WHY ISOTONIC SALINE??</a:t>
            </a:r>
          </a:p>
        </p:txBody>
      </p:sp>
    </p:spTree>
    <p:extLst>
      <p:ext uri="{BB962C8B-B14F-4D97-AF65-F5344CB8AC3E}">
        <p14:creationId xmlns:p14="http://schemas.microsoft.com/office/powerpoint/2010/main" val="681357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Case 1: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9052088"/>
              </p:ext>
            </p:extLst>
          </p:nvPr>
        </p:nvGraphicFramePr>
        <p:xfrm>
          <a:off x="1372887" y="1291017"/>
          <a:ext cx="7542513" cy="4957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5394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Case 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IF YOU ADMINISTER 1 LITRE OF NS: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All will go to the Extracellular Fluid </a:t>
            </a:r>
            <a:r>
              <a:rPr lang="en-US" dirty="0"/>
              <a:t>C</a:t>
            </a:r>
            <a:r>
              <a:rPr lang="en-US" dirty="0" smtClean="0"/>
              <a:t>ompartment.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¼ will go to the Intravascular </a:t>
            </a:r>
            <a:r>
              <a:rPr lang="en-US" dirty="0"/>
              <a:t>C</a:t>
            </a:r>
            <a:r>
              <a:rPr lang="en-US" dirty="0" smtClean="0"/>
              <a:t>ompartment.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THUS 250 ml. will stay intravascular.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523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Case 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IF YOU ADMINISTER 1L of D5W; IT WILL DISTRIBUTE EVENLY BETWEEN THE ECF and ICF.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THUS 1/3 will be in the ECF and ¼ of this will stay intravascular.  ( 83 ml~~).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THIS IS WHY WE DO NOT EVER USE HYPOTONIC FLUIDS FOR FLUID BOLUSES.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THIS IS A CRITICAL POINT!  </a:t>
            </a:r>
            <a:r>
              <a:rPr lang="en-US" sz="4000" dirty="0" smtClean="0"/>
              <a:t>NEVER</a:t>
            </a:r>
            <a:r>
              <a:rPr lang="en-US" dirty="0" smtClean="0"/>
              <a:t> BOLUS WITH HYPOTONIC FLUIDS!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717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Case 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</a:t>
            </a:r>
            <a:r>
              <a:rPr lang="en-US" sz="4040" dirty="0" smtClean="0"/>
              <a:t>NEVER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Case 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administer 20cc/kg of Normal saline.</a:t>
            </a:r>
          </a:p>
          <a:p>
            <a:endParaRPr lang="en-US" dirty="0"/>
          </a:p>
          <a:p>
            <a:r>
              <a:rPr lang="en-US" dirty="0" smtClean="0"/>
              <a:t>Repeat Vital Signs: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dirty="0" smtClean="0">
                <a:sym typeface="Wingdings"/>
              </a:rPr>
              <a:t> HR 200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       RR ( being bagged via ETT)  40/min.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       BP 55/25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      Temp. 40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       WHAT DO YOU DO NEXT?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964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Case 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Continue fluid administration and reassess after every bolus:</a:t>
            </a:r>
          </a:p>
          <a:p>
            <a:endParaRPr lang="en-US" dirty="0"/>
          </a:p>
          <a:p>
            <a:r>
              <a:rPr lang="en-US" dirty="0" smtClean="0"/>
              <a:t>Patient may need 40; 60 or even 100 cc/kg of fluid.</a:t>
            </a:r>
          </a:p>
          <a:p>
            <a:endParaRPr lang="en-US" dirty="0"/>
          </a:p>
          <a:p>
            <a:r>
              <a:rPr lang="en-US" dirty="0" smtClean="0"/>
              <a:t>Rapid fluid administration in the first hour has been demonstrated to improve outcome.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58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Case 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patient is still </a:t>
            </a:r>
            <a:r>
              <a:rPr lang="en-US" dirty="0" err="1" smtClean="0"/>
              <a:t>hypotensive</a:t>
            </a:r>
            <a:r>
              <a:rPr lang="en-US" dirty="0" smtClean="0"/>
              <a:t> after 100 cc/kg of Normal Saline; what is the next step?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Case 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If  “warm  hypotensive shock” begin norepinephrine.</a:t>
            </a:r>
          </a:p>
          <a:p>
            <a:endParaRPr lang="en-US" dirty="0"/>
          </a:p>
          <a:p>
            <a:r>
              <a:rPr lang="en-US" dirty="0" smtClean="0"/>
              <a:t>If  “cold hypotensive shock” begin epinephrine.</a:t>
            </a:r>
          </a:p>
          <a:p>
            <a:endParaRPr lang="en-US" dirty="0"/>
          </a:p>
          <a:p>
            <a:r>
              <a:rPr lang="en-US" dirty="0" smtClean="0"/>
              <a:t>If “normotensive shock”  begin dopamine.</a:t>
            </a:r>
          </a:p>
          <a:p>
            <a:endParaRPr lang="en-US" dirty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0157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</a:t>
            </a:r>
          </a:p>
          <a:p>
            <a:pPr marL="0" indent="0">
              <a:buNone/>
            </a:pPr>
            <a:r>
              <a:rPr lang="en-US" dirty="0" smtClean="0"/>
              <a:t>               WHAT DO YOU WANT TO KNOW?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881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Case 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may be needed if the patient is resistant to </a:t>
            </a:r>
            <a:r>
              <a:rPr lang="en-US" dirty="0" err="1" smtClean="0"/>
              <a:t>inotropes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Case 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Stress Dose </a:t>
            </a:r>
            <a:r>
              <a:rPr lang="en-US" dirty="0" smtClean="0"/>
              <a:t>Steroids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</a:t>
            </a:r>
            <a:r>
              <a:rPr lang="en-US" dirty="0" smtClean="0">
                <a:sym typeface="Wingdings"/>
              </a:rPr>
              <a:t> HYDROCORTISONE 100 MG/M</a:t>
            </a:r>
            <a:r>
              <a:rPr lang="en-US" baseline="30000" dirty="0" smtClean="0">
                <a:sym typeface="Wingdings"/>
              </a:rPr>
              <a:t>2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Case 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WHAT labs should be done?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Case 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CBC</a:t>
            </a:r>
          </a:p>
          <a:p>
            <a:endParaRPr lang="en-US" dirty="0"/>
          </a:p>
          <a:p>
            <a:r>
              <a:rPr lang="en-US" dirty="0" smtClean="0"/>
              <a:t>Blood Gas/lactate </a:t>
            </a:r>
          </a:p>
          <a:p>
            <a:endParaRPr lang="en-US" dirty="0"/>
          </a:p>
          <a:p>
            <a:r>
              <a:rPr lang="en-US" dirty="0" smtClean="0"/>
              <a:t>Renal and Liver function</a:t>
            </a:r>
          </a:p>
          <a:p>
            <a:endParaRPr lang="en-US" dirty="0"/>
          </a:p>
          <a:p>
            <a:r>
              <a:rPr lang="en-US" dirty="0" smtClean="0"/>
              <a:t>Electrolytes, Calcium</a:t>
            </a:r>
          </a:p>
          <a:p>
            <a:endParaRPr lang="en-US" dirty="0"/>
          </a:p>
          <a:p>
            <a:r>
              <a:rPr lang="en-US" dirty="0" smtClean="0"/>
              <a:t>What will we see in the blood gas?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369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Case 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ANION GAP  metabolic acidosis.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873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Case 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Does the patient require a LUMBAR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PUNCTURE now?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71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Case 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YES BUT NOT NOW!!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WHY NOT?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126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Case 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THE baby may have increased ICP.</a:t>
            </a:r>
          </a:p>
          <a:p>
            <a:r>
              <a:rPr lang="en-US" dirty="0"/>
              <a:t> </a:t>
            </a:r>
            <a:r>
              <a:rPr lang="en-US" dirty="0" smtClean="0"/>
              <a:t>  A COAGULOPATHY may be present.</a:t>
            </a:r>
          </a:p>
          <a:p>
            <a:endParaRPr lang="en-US" dirty="0"/>
          </a:p>
          <a:p>
            <a:r>
              <a:rPr lang="en-US" dirty="0" smtClean="0"/>
              <a:t>   GIVE ANTIBIOTICS AND DO THE LP WHEN THE BABY IS STABLE.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694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Case 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“Take home message”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>
                <a:sym typeface="Wingdings"/>
              </a:rPr>
              <a:t> Recognition of shock in a baby.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  Rapid, aggressive volume resuscitation with ISOTONIC fluids.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   Need for intubation with decreased LOC.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Case 2: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6 year old boy arrives in the ER via ambulance.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He was at a birthday party and began complaining of shortness of breath.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are your IMMEDIATE concerns?</a:t>
            </a:r>
          </a:p>
          <a:p>
            <a:endParaRPr lang="en-US" dirty="0" smtClean="0"/>
          </a:p>
          <a:p>
            <a:r>
              <a:rPr lang="en-US" dirty="0" smtClean="0"/>
              <a:t>What are the possibilities?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Case 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VITAL SIGNS: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HR:  210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RR:   50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Temp.:  40 degrees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Blood pressure:  </a:t>
            </a:r>
            <a:r>
              <a:rPr lang="en-US" dirty="0" smtClean="0"/>
              <a:t>58</a:t>
            </a:r>
            <a:r>
              <a:rPr lang="en-US" dirty="0" smtClean="0"/>
              <a:t>/30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Oxygen Sat.: Cannot pick up.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What is concerning about these vital signs?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957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Case 2: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SHORTNESS OF BREATH/ ABRUPT ONSET/ BIRTHDAY PARTY: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</a:t>
            </a:r>
            <a:r>
              <a:rPr lang="en-US" dirty="0" smtClean="0">
                <a:sym typeface="Wingdings" pitchFamily="2" charset="2"/>
              </a:rPr>
              <a:t> Foreign Body Aspiration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         Acute Asthmatic Exacerbation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         Anaphylaxis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         Croup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        Pneumonia; pleural effusion; </a:t>
            </a:r>
            <a:r>
              <a:rPr lang="en-US" dirty="0" err="1" smtClean="0">
                <a:sym typeface="Wingdings" pitchFamily="2" charset="2"/>
              </a:rPr>
              <a:t>pneumothorax</a:t>
            </a:r>
            <a:r>
              <a:rPr lang="en-US" dirty="0" smtClean="0">
                <a:sym typeface="Wingdings" pitchFamily="2" charset="2"/>
              </a:rPr>
              <a:t> LESS likely.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Case 2: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WHAT DO YOU WANT TO KNOW?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Case 2: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VITAL SIGNS:</a:t>
            </a:r>
          </a:p>
          <a:p>
            <a:pPr>
              <a:buNone/>
            </a:pPr>
            <a:r>
              <a:rPr lang="en-US" dirty="0" smtClean="0"/>
              <a:t>                     HR:150</a:t>
            </a:r>
          </a:p>
          <a:p>
            <a:pPr>
              <a:buNone/>
            </a:pPr>
            <a:r>
              <a:rPr lang="en-US" dirty="0" smtClean="0"/>
              <a:t>                     RR: 60</a:t>
            </a:r>
          </a:p>
          <a:p>
            <a:pPr>
              <a:buNone/>
            </a:pPr>
            <a:r>
              <a:rPr lang="en-US" dirty="0" smtClean="0"/>
              <a:t>                     BP: 70/30</a:t>
            </a:r>
          </a:p>
          <a:p>
            <a:pPr>
              <a:buNone/>
            </a:pPr>
            <a:r>
              <a:rPr lang="en-US" dirty="0" smtClean="0"/>
              <a:t>                     Temperature: 37 degrees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Case 2: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General Appearance: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smtClean="0">
                <a:sym typeface="Wingdings"/>
              </a:rPr>
              <a:t> The child is having difficulty speaking and has to take a breath after every couple of words.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 On auscultation; you hear stridor and wheeze.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  Capillary refill is 3 seconds.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 You notice hives developing over the torso.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Case 2: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WHAT is </a:t>
            </a:r>
            <a:r>
              <a:rPr lang="en-US" dirty="0" err="1" smtClean="0"/>
              <a:t>stridor</a:t>
            </a:r>
            <a:r>
              <a:rPr lang="en-US" dirty="0" smtClean="0"/>
              <a:t> and when is it heard?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Case 2: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STRIDOR  is a coarse, usually high pitched sound TYPICALLY heard on inspiration. It may be heard on inspiration and expiration.</a:t>
            </a:r>
          </a:p>
          <a:p>
            <a:r>
              <a:rPr lang="en-US" dirty="0" smtClean="0"/>
              <a:t>STRIDOR is a sign of upper airway ( </a:t>
            </a:r>
            <a:r>
              <a:rPr lang="en-US" dirty="0" err="1" smtClean="0"/>
              <a:t>extrathoracic</a:t>
            </a:r>
            <a:r>
              <a:rPr lang="en-US" dirty="0" smtClean="0"/>
              <a:t>) obstruction; and may be CRITICAL; requiring immediate intervention.</a:t>
            </a:r>
          </a:p>
          <a:p>
            <a:r>
              <a:rPr lang="en-US" dirty="0" smtClean="0"/>
              <a:t>CAUSES of STRIDOR include: croup; </a:t>
            </a:r>
            <a:r>
              <a:rPr lang="en-US" dirty="0" err="1" smtClean="0"/>
              <a:t>laryngomalacia</a:t>
            </a:r>
            <a:r>
              <a:rPr lang="en-US" dirty="0" smtClean="0"/>
              <a:t>; tumor/cyst;  and allergic reaction with upper airway edema.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Case 2: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This patient is experiencing WHEEZING as well. When is wheezing usually heard?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Case 2: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WHEEZING is a high pitched OR low pitched whistling or sighing sound heard most often in expiration and less frequently on inspiration.</a:t>
            </a:r>
          </a:p>
          <a:p>
            <a:r>
              <a:rPr lang="en-US" dirty="0" smtClean="0"/>
              <a:t>WHEEZING typically indicates lower ( </a:t>
            </a:r>
            <a:r>
              <a:rPr lang="en-US" dirty="0" err="1" smtClean="0"/>
              <a:t>intrathoracic</a:t>
            </a:r>
            <a:r>
              <a:rPr lang="en-US" dirty="0" smtClean="0"/>
              <a:t>) obstruction; usually of the smaller airways.</a:t>
            </a:r>
          </a:p>
          <a:p>
            <a:r>
              <a:rPr lang="en-US" dirty="0" smtClean="0"/>
              <a:t>Causes of wheezing include: </a:t>
            </a:r>
            <a:r>
              <a:rPr lang="en-US" dirty="0" err="1" smtClean="0"/>
              <a:t>bronchiolitis</a:t>
            </a:r>
            <a:r>
              <a:rPr lang="en-US" dirty="0" smtClean="0"/>
              <a:t>; asthma typically.</a:t>
            </a:r>
          </a:p>
          <a:p>
            <a:r>
              <a:rPr lang="en-US" dirty="0" smtClean="0"/>
              <a:t>Isolated </a:t>
            </a:r>
            <a:r>
              <a:rPr lang="en-US" dirty="0" err="1" smtClean="0"/>
              <a:t>inspiratory</a:t>
            </a:r>
            <a:r>
              <a:rPr lang="en-US" dirty="0" smtClean="0"/>
              <a:t> wheezing may indicate FB or other partial obstruction of the upper airway.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Case 2: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WHAT is your immediate course of action?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Case 2: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You administer 100% O</a:t>
            </a:r>
            <a:r>
              <a:rPr lang="en-US" baseline="-25000" dirty="0" smtClean="0"/>
              <a:t>2  </a:t>
            </a:r>
            <a:r>
              <a:rPr lang="en-US" dirty="0" smtClean="0"/>
              <a:t> by </a:t>
            </a:r>
            <a:r>
              <a:rPr lang="en-US" dirty="0" err="1" smtClean="0"/>
              <a:t>nonrebreather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baseline="-25000" dirty="0" smtClean="0"/>
          </a:p>
          <a:p>
            <a:pPr>
              <a:buNone/>
            </a:pPr>
            <a:r>
              <a:rPr lang="en-US" baseline="-25000" dirty="0" smtClean="0"/>
              <a:t> </a:t>
            </a:r>
            <a:r>
              <a:rPr lang="en-US" dirty="0" smtClean="0"/>
              <a:t>          You notice that the patient is becoming increasingly distressed; RR is now 80 and air entry is poor.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Case 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 HEART RATES IN CHILDREN BY AGE: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81200" y="2067560"/>
          <a:ext cx="5791200" cy="200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447800"/>
                <a:gridCol w="1447800"/>
                <a:gridCol w="1447800"/>
              </a:tblGrid>
              <a:tr h="355600">
                <a:tc>
                  <a:txBody>
                    <a:bodyPr/>
                    <a:lstStyle/>
                    <a:p>
                      <a:r>
                        <a:rPr lang="en-US" dirty="0" smtClean="0"/>
                        <a:t>   </a:t>
                      </a:r>
                      <a:r>
                        <a:rPr lang="en-US" baseline="0" dirty="0" smtClean="0"/>
                        <a:t>  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HR/</a:t>
                      </a:r>
                      <a:r>
                        <a:rPr lang="en-US" baseline="0" dirty="0" smtClean="0"/>
                        <a:t> AWAKE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   MEAN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HR/ ASLEEP</a:t>
                      </a:r>
                      <a:endParaRPr lang="en-US" dirty="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dirty="0" smtClean="0"/>
                        <a:t>NB- 3 months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85-205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140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80-160</a:t>
                      </a:r>
                      <a:endParaRPr lang="en-US" dirty="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dirty="0" smtClean="0"/>
                        <a:t>3 months-2 yr.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100 -190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130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75-160</a:t>
                      </a:r>
                      <a:endParaRPr lang="en-US" dirty="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dirty="0" smtClean="0"/>
                        <a:t>2 yr.-10 yr.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60-140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60-90</a:t>
                      </a:r>
                      <a:endParaRPr lang="en-US" dirty="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dirty="0" smtClean="0"/>
                        <a:t>&gt; 10 yr.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60-100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75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50-90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Case 2: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None/>
            </a:pPr>
            <a:r>
              <a:rPr lang="en-US" dirty="0" smtClean="0"/>
              <a:t>                           WHAT do you do next?</a:t>
            </a:r>
          </a:p>
          <a:p>
            <a:pPr>
              <a:buNone/>
            </a:pPr>
            <a:r>
              <a:rPr lang="en-US" dirty="0" smtClean="0"/>
              <a:t>                          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Case 2: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considering anaphylaxis as the most likely diagnosis.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led you to this conclusion?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Case 2: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Previously well; no viral </a:t>
            </a:r>
            <a:r>
              <a:rPr lang="en-US" dirty="0" err="1" smtClean="0"/>
              <a:t>prodrome</a:t>
            </a:r>
            <a:r>
              <a:rPr lang="en-US" dirty="0" smtClean="0"/>
              <a:t>.</a:t>
            </a:r>
          </a:p>
          <a:p>
            <a:r>
              <a:rPr lang="en-US" dirty="0" smtClean="0"/>
              <a:t>Abrupt onset.</a:t>
            </a:r>
          </a:p>
          <a:p>
            <a:r>
              <a:rPr lang="en-US" dirty="0" smtClean="0"/>
              <a:t>Hemodynamic instability and respiratory distress.</a:t>
            </a:r>
          </a:p>
          <a:p>
            <a:r>
              <a:rPr lang="en-US" dirty="0" smtClean="0"/>
              <a:t>Hives on the torso.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Case 2: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WHAT do you do next?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Case 2: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smtClean="0">
                <a:sym typeface="Wingdings" pitchFamily="2" charset="2"/>
              </a:rPr>
              <a:t> Administer EPINEPHRINE 1:1000;  .01 ml/kg IM STAT.  ( preferably in the thigh)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 May repeat q 10- 15 minutes </a:t>
            </a:r>
            <a:r>
              <a:rPr lang="en-US" dirty="0" err="1" smtClean="0">
                <a:sym typeface="Wingdings" pitchFamily="2" charset="2"/>
              </a:rPr>
              <a:t>prn</a:t>
            </a:r>
            <a:r>
              <a:rPr lang="en-US" dirty="0" smtClean="0">
                <a:sym typeface="Wingdings" pitchFamily="2" charset="2"/>
              </a:rPr>
              <a:t>.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err="1" smtClean="0">
                <a:sym typeface="Wingdings" pitchFamily="2" charset="2"/>
              </a:rPr>
              <a:t>Ventolin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prn</a:t>
            </a:r>
            <a:r>
              <a:rPr lang="en-US" dirty="0" smtClean="0">
                <a:sym typeface="Wingdings" pitchFamily="2" charset="2"/>
              </a:rPr>
              <a:t> for </a:t>
            </a:r>
            <a:r>
              <a:rPr lang="en-US" dirty="0" err="1" smtClean="0">
                <a:sym typeface="Wingdings" pitchFamily="2" charset="2"/>
              </a:rPr>
              <a:t>bronchospasm</a:t>
            </a:r>
            <a:r>
              <a:rPr lang="en-US" dirty="0" smtClean="0">
                <a:sym typeface="Wingdings" pitchFamily="2" charset="2"/>
              </a:rPr>
              <a:t> ( .03 ml/kg) via nebulizer; or via MDI ( 6-8 puffs).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Antihistamines: Ranitidine: 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blocker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                           Benadryl: H</a:t>
            </a:r>
            <a:r>
              <a:rPr lang="en-US" baseline="-25000" dirty="0" smtClean="0">
                <a:sym typeface="Wingdings" pitchFamily="2" charset="2"/>
              </a:rPr>
              <a:t>1</a:t>
            </a:r>
            <a:r>
              <a:rPr lang="en-US" dirty="0" smtClean="0">
                <a:sym typeface="Wingdings" pitchFamily="2" charset="2"/>
              </a:rPr>
              <a:t> blocker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 Administer </a:t>
            </a:r>
            <a:r>
              <a:rPr lang="en-US" dirty="0" err="1" smtClean="0">
                <a:sym typeface="Wingdings" pitchFamily="2" charset="2"/>
              </a:rPr>
              <a:t>Methylprednisolone</a:t>
            </a:r>
            <a:r>
              <a:rPr lang="en-US" dirty="0" smtClean="0">
                <a:sym typeface="Wingdings" pitchFamily="2" charset="2"/>
              </a:rPr>
              <a:t> 2mg/kg or equivalent IV.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Case 2: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The Air Entry has improved with the          epinephrine x 2 and the </a:t>
            </a:r>
            <a:r>
              <a:rPr lang="en-US" dirty="0" err="1" smtClean="0"/>
              <a:t>ventolin</a:t>
            </a:r>
            <a:r>
              <a:rPr lang="en-US" dirty="0" smtClean="0"/>
              <a:t> via MDI.</a:t>
            </a:r>
          </a:p>
          <a:p>
            <a:pPr>
              <a:buNone/>
            </a:pPr>
            <a:r>
              <a:rPr lang="en-US" dirty="0" smtClean="0"/>
              <a:t>             The Blood pressure remains at 68/32.</a:t>
            </a:r>
          </a:p>
          <a:p>
            <a:pPr>
              <a:buNone/>
            </a:pPr>
            <a:r>
              <a:rPr lang="en-US" dirty="0" smtClean="0"/>
              <a:t>             What are your options?</a:t>
            </a:r>
          </a:p>
          <a:p>
            <a:pPr>
              <a:buNone/>
            </a:pPr>
            <a:r>
              <a:rPr lang="en-US" dirty="0" smtClean="0"/>
              <a:t>       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Case 2: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 fluid boluses: Normal Saline 20cc/kg; and reassess after each bolus.</a:t>
            </a:r>
          </a:p>
          <a:p>
            <a:r>
              <a:rPr lang="en-US" dirty="0" smtClean="0"/>
              <a:t>If this is not working; the patient may need a continuous infusion of epinephrine; titrated to achieve normal blood pressure for age.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Case 2: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Things are going well; you have put your patient on an epinephrine infusion as he did not respond to 60 cc/kg of fluids.</a:t>
            </a:r>
          </a:p>
          <a:p>
            <a:r>
              <a:rPr lang="en-US" dirty="0" smtClean="0"/>
              <a:t>Suddenly; he becomes  very distressed and you can hear minimal air entry throughout.</a:t>
            </a:r>
          </a:p>
          <a:p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sats</a:t>
            </a:r>
            <a:r>
              <a:rPr lang="en-US" dirty="0" smtClean="0"/>
              <a:t>. Are dropping and now reading 66%.</a:t>
            </a:r>
          </a:p>
          <a:p>
            <a:r>
              <a:rPr lang="en-US" dirty="0" smtClean="0"/>
              <a:t>You feel the child needs to be </a:t>
            </a:r>
            <a:r>
              <a:rPr lang="en-US" dirty="0" err="1" smtClean="0"/>
              <a:t>intubated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What are your considerations for intubation of this patient?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Case 2: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patient should be managed as an upper airway obstruction.</a:t>
            </a:r>
          </a:p>
          <a:p>
            <a:r>
              <a:rPr lang="en-US" dirty="0" smtClean="0"/>
              <a:t>Call for HELP: Anesthesia +/- ENT depending upon where you are.</a:t>
            </a:r>
          </a:p>
          <a:p>
            <a:r>
              <a:rPr lang="en-US" dirty="0" smtClean="0"/>
              <a:t>Be prepared for a difficult airway.</a:t>
            </a:r>
          </a:p>
          <a:p>
            <a:r>
              <a:rPr lang="en-US" dirty="0" smtClean="0"/>
              <a:t>DO NOT attempt to manage this alone as there is a risk of complete obstruction.</a:t>
            </a:r>
          </a:p>
          <a:p>
            <a:r>
              <a:rPr lang="en-US" dirty="0" smtClean="0"/>
              <a:t>Consider intubation ONLY if last resort.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Case 2: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“Take home message”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dirty="0" smtClean="0">
                <a:sym typeface="Wingdings"/>
              </a:rPr>
              <a:t> Recognition and treatment of anaphylaxis.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   Attention to the difficult airway in this scenario.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616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Case 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 RESPIRATORY RATES BY AGE: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81200" y="2514600"/>
          <a:ext cx="6096000" cy="287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437421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BREATHS/MINUTE</a:t>
                      </a:r>
                      <a:endParaRPr lang="en-US" dirty="0"/>
                    </a:p>
                  </a:txBody>
                  <a:tcPr/>
                </a:tc>
              </a:tr>
              <a:tr h="437421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Infant-1 year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30-60</a:t>
                      </a:r>
                      <a:endParaRPr lang="en-US" dirty="0"/>
                    </a:p>
                  </a:txBody>
                  <a:tcPr/>
                </a:tc>
              </a:tr>
              <a:tr h="437421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Toddler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24-40</a:t>
                      </a:r>
                      <a:endParaRPr lang="en-US" dirty="0"/>
                    </a:p>
                  </a:txBody>
                  <a:tcPr/>
                </a:tc>
              </a:tr>
              <a:tr h="437421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Preschooler</a:t>
                      </a:r>
                      <a:r>
                        <a:rPr lang="en-US" baseline="0" dirty="0" smtClean="0"/>
                        <a:t> (4-5 years)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22-34</a:t>
                      </a:r>
                      <a:endParaRPr lang="en-US" dirty="0"/>
                    </a:p>
                  </a:txBody>
                  <a:tcPr/>
                </a:tc>
              </a:tr>
              <a:tr h="437421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School age  (6-12 years)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18-30</a:t>
                      </a:r>
                      <a:endParaRPr lang="en-US" dirty="0"/>
                    </a:p>
                  </a:txBody>
                  <a:tcPr/>
                </a:tc>
              </a:tr>
              <a:tr h="683095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Adolescent</a:t>
                      </a:r>
                      <a:r>
                        <a:rPr lang="en-US" baseline="0" dirty="0" smtClean="0"/>
                        <a:t>   (13-18 years)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12-16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Case 3: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6 month old baby is brought to the ER by her mother.</a:t>
            </a:r>
          </a:p>
          <a:p>
            <a:r>
              <a:rPr lang="en-US" dirty="0" smtClean="0"/>
              <a:t>The mom has noticed increased difficulty feeding and sweating with feeds of late.</a:t>
            </a:r>
          </a:p>
          <a:p>
            <a:r>
              <a:rPr lang="en-US" dirty="0" smtClean="0"/>
              <a:t>She states that the baby’s color has been “off” as well possibly ??  greyish but she is not sure.</a:t>
            </a:r>
          </a:p>
          <a:p>
            <a:r>
              <a:rPr lang="en-US" dirty="0" smtClean="0"/>
              <a:t>There is no previous history reported.</a:t>
            </a:r>
          </a:p>
          <a:p>
            <a:endParaRPr lang="en-US" dirty="0" smtClean="0"/>
          </a:p>
          <a:p>
            <a:r>
              <a:rPr lang="en-US" dirty="0" smtClean="0"/>
              <a:t>What are your concerns?</a:t>
            </a:r>
          </a:p>
          <a:p>
            <a:endParaRPr lang="en-US" dirty="0" smtClean="0"/>
          </a:p>
          <a:p>
            <a:r>
              <a:rPr lang="en-US" dirty="0" smtClean="0"/>
              <a:t>What are the possibilities here?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Case 3: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DIFFICULTY FEEDING, SWEATING, CYANOSIS: </a:t>
            </a:r>
          </a:p>
          <a:p>
            <a:pPr>
              <a:buNone/>
            </a:pPr>
            <a:r>
              <a:rPr lang="en-US" dirty="0" smtClean="0"/>
              <a:t> 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</a:t>
            </a:r>
            <a:r>
              <a:rPr lang="en-US" dirty="0" smtClean="0">
                <a:sym typeface="Wingdings" pitchFamily="2" charset="2"/>
              </a:rPr>
              <a:t> Sepsis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       Meningitis/ Encephalitis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       Intracranial Pathology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       Metabolic Derangement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     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>
                <a:sym typeface="Wingdings" pitchFamily="2" charset="2"/>
              </a:rPr>
              <a:t>  Congenital Heart; Arrhythmia.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Case 3: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WHAT DO YOU WANT TO KNOW?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Case 3: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VITAL SIGNS:</a:t>
            </a:r>
          </a:p>
          <a:p>
            <a:pPr>
              <a:buNone/>
            </a:pPr>
            <a:r>
              <a:rPr lang="en-US" dirty="0" smtClean="0"/>
              <a:t>                      HR: 280</a:t>
            </a:r>
          </a:p>
          <a:p>
            <a:pPr>
              <a:buNone/>
            </a:pPr>
            <a:r>
              <a:rPr lang="en-US" dirty="0" smtClean="0"/>
              <a:t>                      RR: 65</a:t>
            </a:r>
          </a:p>
          <a:p>
            <a:pPr>
              <a:buNone/>
            </a:pPr>
            <a:r>
              <a:rPr lang="en-US" dirty="0" smtClean="0"/>
              <a:t>                      BP: 57/29</a:t>
            </a:r>
          </a:p>
          <a:p>
            <a:pPr>
              <a:buNone/>
            </a:pPr>
            <a:r>
              <a:rPr lang="en-US" dirty="0" smtClean="0"/>
              <a:t>                       Temperature: 36.8</a:t>
            </a:r>
          </a:p>
          <a:p>
            <a:pPr>
              <a:buNone/>
            </a:pPr>
            <a:r>
              <a:rPr lang="en-US" dirty="0" smtClean="0"/>
              <a:t>                        Capillary refill:5 seconds.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Case 3: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WHAT is the most likely diagnosis?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5411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Case 3: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HOW is SVT distinguished from SINUS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TACHYCARDIA?</a:t>
            </a:r>
          </a:p>
          <a:p>
            <a:pPr marL="0" indent="0">
              <a:buNone/>
            </a:pPr>
            <a:r>
              <a:rPr lang="en-US" dirty="0" smtClean="0"/>
              <a:t>                             </a:t>
            </a:r>
            <a:r>
              <a:rPr lang="en-US" dirty="0" smtClean="0">
                <a:sym typeface="Wingdings" pitchFamily="2" charset="2"/>
              </a:rPr>
              <a:t> HISTORY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                              PHYSICAL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                              HR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                             MONITOR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                               EKG/CXR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31815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</a:t>
            </a:r>
            <a:r>
              <a:rPr lang="en-US" smtClean="0"/>
              <a:t> Case 3:</a:t>
            </a:r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73188" y="1290638"/>
          <a:ext cx="7542213" cy="530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071"/>
                <a:gridCol w="2514071"/>
                <a:gridCol w="251407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Characteristic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SVT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HISTORY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Gradual onset; History</a:t>
                      </a:r>
                      <a:r>
                        <a:rPr lang="en-US" baseline="0" dirty="0" smtClean="0"/>
                        <a:t> Compatible; e.g. temp, pain, etc.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Abrupt onset.</a:t>
                      </a:r>
                    </a:p>
                    <a:p>
                      <a:r>
                        <a:rPr lang="en-US" dirty="0" smtClean="0"/>
                        <a:t>Infant: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Sx</a:t>
                      </a:r>
                      <a:r>
                        <a:rPr lang="en-US" baseline="0" dirty="0" smtClean="0"/>
                        <a:t>. CHF</a:t>
                      </a:r>
                    </a:p>
                    <a:p>
                      <a:r>
                        <a:rPr lang="en-US" baseline="0" dirty="0" smtClean="0"/>
                        <a:t>Child: Sudden palpitations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PHYSICAL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Signs</a:t>
                      </a:r>
                      <a:r>
                        <a:rPr lang="en-US" baseline="0" dirty="0" smtClean="0"/>
                        <a:t> of underlying cause: e.g. dehydration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Infant: signs of CHF: crackles; </a:t>
                      </a:r>
                      <a:r>
                        <a:rPr lang="en-US" dirty="0" err="1" smtClean="0"/>
                        <a:t>Hsmegaly</a:t>
                      </a:r>
                      <a:r>
                        <a:rPr lang="en-US" dirty="0" smtClean="0"/>
                        <a:t>, edema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</a:t>
                      </a:r>
                      <a:r>
                        <a:rPr lang="en-US" baseline="0" dirty="0" smtClean="0"/>
                        <a:t>  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Infant:</a:t>
                      </a:r>
                      <a:r>
                        <a:rPr lang="en-US" baseline="0" dirty="0" smtClean="0"/>
                        <a:t> USUALLY&lt; 22O</a:t>
                      </a:r>
                    </a:p>
                    <a:p>
                      <a:r>
                        <a:rPr lang="en-US" baseline="0" dirty="0" smtClean="0"/>
                        <a:t>CHILD: USUALLY&lt; 180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INFANT: USUALLY</a:t>
                      </a:r>
                      <a:r>
                        <a:rPr lang="en-US" baseline="0" dirty="0" smtClean="0"/>
                        <a:t> &gt;220</a:t>
                      </a:r>
                    </a:p>
                    <a:p>
                      <a:r>
                        <a:rPr lang="en-US" baseline="0" dirty="0" smtClean="0"/>
                        <a:t>CHILD: USUALLY &gt; 180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MONITOR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Variability in HR; depending upon degree of stimulation.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Minimal variability in HR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ECG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 waves present/Normal and upright in l/</a:t>
                      </a:r>
                      <a:r>
                        <a:rPr lang="en-US" dirty="0" err="1" smtClean="0"/>
                        <a:t>aVF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 waves absent/abnormal;</a:t>
                      </a:r>
                      <a:r>
                        <a:rPr lang="en-US" baseline="0" dirty="0" smtClean="0"/>
                        <a:t> inverted in II,III and </a:t>
                      </a:r>
                      <a:r>
                        <a:rPr lang="en-US" baseline="0" dirty="0" err="1" smtClean="0"/>
                        <a:t>aVF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CXR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Small heart and clear lungs; unless</a:t>
                      </a:r>
                      <a:r>
                        <a:rPr lang="en-US" baseline="0" dirty="0" smtClean="0"/>
                        <a:t> pneumonia or </a:t>
                      </a:r>
                      <a:r>
                        <a:rPr lang="en-US" baseline="0" dirty="0" err="1" smtClean="0"/>
                        <a:t>myocarditis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Enlarged</a:t>
                      </a:r>
                      <a:r>
                        <a:rPr lang="en-US" baseline="0" dirty="0" smtClean="0"/>
                        <a:t> heart; Pulmonary Edema; signs of CHF.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885504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Case 3: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NOTE: It may be difficult to distinguish p waves in both SVT and ST when the HR exceeds 200/min.</a:t>
            </a:r>
            <a:endParaRPr lang="en-US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Case 3: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WHAT do you want to know about the patient?</a:t>
            </a:r>
            <a:endParaRPr lang="en-US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Case 3: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Once you have decided upon a diagnosis of SVT the question is: is the child “stable” or “ unstable”?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Recall the HR 280 and BP 57/29.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Case 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lower limit of blood pressure for age?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SYSTOLOC BP:  1</a:t>
            </a:r>
            <a:r>
              <a:rPr lang="en-US" baseline="30000" dirty="0" smtClean="0"/>
              <a:t>st</a:t>
            </a:r>
            <a:r>
              <a:rPr lang="en-US" dirty="0" smtClean="0"/>
              <a:t> month 60 mmHg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Rest of the 1</a:t>
            </a:r>
            <a:r>
              <a:rPr lang="en-US" baseline="30000" dirty="0" smtClean="0"/>
              <a:t>st</a:t>
            </a:r>
            <a:r>
              <a:rPr lang="en-US" dirty="0" smtClean="0"/>
              <a:t> year 70mmHg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Age 1-10 years: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</a:t>
            </a:r>
            <a:r>
              <a:rPr lang="en-US" dirty="0" smtClean="0">
                <a:sym typeface="Wingdings"/>
              </a:rPr>
              <a:t> 70 + 2 x Age in Years.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403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Case 3: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The next question is “Is the perfusion adequate or poor?”</a:t>
            </a:r>
          </a:p>
          <a:p>
            <a:pPr>
              <a:buNone/>
            </a:pPr>
            <a:r>
              <a:rPr lang="en-US" dirty="0" smtClean="0"/>
              <a:t>                Our patient had a capillary refill of 5 seconds.</a:t>
            </a:r>
          </a:p>
          <a:p>
            <a:pPr>
              <a:buNone/>
            </a:pPr>
            <a:r>
              <a:rPr lang="en-US" dirty="0" smtClean="0"/>
              <a:t>                = Poor perfusion!</a:t>
            </a:r>
            <a:endParaRPr lang="en-US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Case 3: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So given the clinical status of the patient and the likely diagnosis of SVT with poor perfusion; what is your next course of action?</a:t>
            </a:r>
            <a:endParaRPr lang="en-US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Case 3: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(An IV has already been placed)….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</a:t>
            </a:r>
            <a:r>
              <a:rPr lang="en-US" dirty="0" smtClean="0">
                <a:sym typeface="Wingdings" pitchFamily="2" charset="2"/>
              </a:rPr>
              <a:t>Support the ABC’s. Provide 100% Oxygen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       </a:t>
            </a:r>
            <a:r>
              <a:rPr lang="en-US" dirty="0" err="1" smtClean="0">
                <a:sym typeface="Wingdings" pitchFamily="2" charset="2"/>
              </a:rPr>
              <a:t>Vagal</a:t>
            </a:r>
            <a:r>
              <a:rPr lang="en-US" dirty="0" smtClean="0">
                <a:sym typeface="Wingdings" pitchFamily="2" charset="2"/>
              </a:rPr>
              <a:t> maneuvers may be done while medications/equipment are being prepared.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        Name some </a:t>
            </a:r>
            <a:r>
              <a:rPr lang="en-US" dirty="0" err="1" smtClean="0">
                <a:sym typeface="Wingdings" pitchFamily="2" charset="2"/>
              </a:rPr>
              <a:t>vagal</a:t>
            </a:r>
            <a:r>
              <a:rPr lang="en-US" dirty="0" smtClean="0">
                <a:sym typeface="Wingdings" pitchFamily="2" charset="2"/>
              </a:rPr>
              <a:t> maneuvers.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        What is the first line drug therapy for SVT?</a:t>
            </a:r>
            <a:endParaRPr 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Case 3: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performing </a:t>
            </a:r>
            <a:r>
              <a:rPr lang="en-US" dirty="0" err="1" smtClean="0"/>
              <a:t>vagal</a:t>
            </a:r>
            <a:r>
              <a:rPr lang="en-US" dirty="0" smtClean="0"/>
              <a:t> maneuvers while the nurse is preparing the adenosine.</a:t>
            </a:r>
          </a:p>
          <a:p>
            <a:r>
              <a:rPr lang="en-US" dirty="0" err="1" smtClean="0"/>
              <a:t>Vagal</a:t>
            </a:r>
            <a:r>
              <a:rPr lang="en-US" dirty="0" smtClean="0"/>
              <a:t> maneuvers may include:</a:t>
            </a:r>
          </a:p>
          <a:p>
            <a:pPr>
              <a:buNone/>
            </a:pPr>
            <a:r>
              <a:rPr lang="en-US" dirty="0" smtClean="0"/>
              <a:t>                   </a:t>
            </a:r>
            <a:r>
              <a:rPr lang="en-US" dirty="0" smtClean="0">
                <a:sym typeface="Wingdings" pitchFamily="2" charset="2"/>
              </a:rPr>
              <a:t> Bag of Ice Water over the upper half of the face. DO NOT occlude the nose or mouth.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                  An older child may blow through a straw.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                 In an unstable patient; only attempt </a:t>
            </a:r>
            <a:r>
              <a:rPr lang="en-US" dirty="0" err="1" smtClean="0">
                <a:sym typeface="Wingdings" pitchFamily="2" charset="2"/>
              </a:rPr>
              <a:t>vagal</a:t>
            </a:r>
            <a:r>
              <a:rPr lang="en-US" dirty="0" smtClean="0">
                <a:sym typeface="Wingdings" pitchFamily="2" charset="2"/>
              </a:rPr>
              <a:t> maneuvers while awaiting medication or electrical therapy.</a:t>
            </a: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       HOW IS ADENOSINE ADMINISTERED?</a:t>
            </a:r>
            <a:endParaRPr lang="en-US" dirty="0" smtClean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Case 3: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Adenosine must be administered RAPIDLY  (stopcock with 2 ports)  and as close to the central circulation as possible.</a:t>
            </a:r>
          </a:p>
          <a:p>
            <a:r>
              <a:rPr lang="en-US" dirty="0" smtClean="0"/>
              <a:t>0.1 mg/kg is given and this may be followed by 0.2 mg/kg.</a:t>
            </a:r>
          </a:p>
          <a:p>
            <a:r>
              <a:rPr lang="en-US" dirty="0" smtClean="0"/>
              <a:t>DO NOT delay </a:t>
            </a:r>
            <a:r>
              <a:rPr lang="en-US" dirty="0" err="1" smtClean="0"/>
              <a:t>cardioversion</a:t>
            </a:r>
            <a:r>
              <a:rPr lang="en-US" dirty="0" smtClean="0"/>
              <a:t> in unstable SVT by administering adenosine UNLESS IV access has been established.</a:t>
            </a:r>
            <a:endParaRPr lang="en-US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Case 3: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Cardioversion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         </a:t>
            </a:r>
            <a:r>
              <a:rPr lang="en-US" dirty="0" smtClean="0">
                <a:sym typeface="Wingdings" pitchFamily="2" charset="2"/>
              </a:rPr>
              <a:t> Synchronized.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       0.5-1 Joule per kg. May go as high as 2 Joule per kg.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       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Case 3: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“Take home message”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 Differentiation of SVT from ST.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</a:t>
            </a:r>
            <a:r>
              <a:rPr lang="en-US" dirty="0" smtClean="0">
                <a:sym typeface="Wingdings"/>
              </a:rPr>
              <a:t> Treatment of SVT.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39117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Case 3: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patient is stable; must do a 12 lead EKG prior to treatment.</a:t>
            </a:r>
          </a:p>
          <a:p>
            <a:r>
              <a:rPr lang="en-US" dirty="0" smtClean="0"/>
              <a:t>If unstable; record a RHYTHM STRIP before; during and after medication or electrical therapy.</a:t>
            </a:r>
            <a:endParaRPr lang="en-US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Case 4: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A 5 week old male is brought to the ER with generalized tonic </a:t>
            </a:r>
            <a:r>
              <a:rPr lang="en-US" dirty="0" err="1" smtClean="0"/>
              <a:t>clonic</a:t>
            </a:r>
            <a:r>
              <a:rPr lang="en-US" dirty="0" smtClean="0"/>
              <a:t> convulsions.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WHAT DO YOU WANT TO KNOW?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WHAT ARE YOUR IMMEDIATE CONCERNS?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5938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Case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A RAPID assessment reveals generalized tonic </a:t>
            </a:r>
            <a:r>
              <a:rPr lang="en-US" dirty="0" err="1" smtClean="0"/>
              <a:t>clonic</a:t>
            </a:r>
            <a:r>
              <a:rPr lang="en-US" dirty="0" smtClean="0"/>
              <a:t> convulsions; </a:t>
            </a:r>
            <a:r>
              <a:rPr lang="en-US" dirty="0" err="1" smtClean="0"/>
              <a:t>circumoral</a:t>
            </a:r>
            <a:r>
              <a:rPr lang="en-US" dirty="0" smtClean="0"/>
              <a:t> cyanosis; sunken </a:t>
            </a:r>
            <a:r>
              <a:rPr lang="en-US" dirty="0" err="1" smtClean="0"/>
              <a:t>fontanelle</a:t>
            </a:r>
            <a:r>
              <a:rPr lang="en-US" dirty="0" smtClean="0"/>
              <a:t> and capillary refill of 5 seconds.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908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Case 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IS the baby hypotensive?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</a:t>
            </a:r>
            <a:endParaRPr lang="en-US" dirty="0" smtClean="0">
              <a:sym typeface="Wingdings"/>
            </a:endParaRP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   </a:t>
            </a:r>
          </a:p>
          <a:p>
            <a:pPr marL="0" indent="0">
              <a:buNone/>
            </a:pPr>
            <a:endParaRPr lang="en-US" dirty="0">
              <a:sym typeface="Wingdings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069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                        Case 4 :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VITAL SIGNS: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HR 198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BP 55 systolic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RR 78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Temp. 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29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Case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WHAT is concerning about these vital signs?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96032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Case 4: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EVERYTHING!!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…And the baby is still seizing…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73918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Case 4: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A broad differential would include?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45651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Case 4: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CNS infection/ viral or bacterial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</a:t>
            </a:r>
            <a:r>
              <a:rPr lang="en-US" dirty="0" smtClean="0">
                <a:sym typeface="Wingdings"/>
              </a:rPr>
              <a:t>CNS injury; accidental or inflicted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            Sepsis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            Metabolic:  hypoglycemia; </a:t>
            </a:r>
            <a:r>
              <a:rPr lang="en-US" dirty="0" err="1" smtClean="0">
                <a:sym typeface="Wingdings"/>
              </a:rPr>
              <a:t>hyponatremia</a:t>
            </a:r>
            <a:r>
              <a:rPr lang="en-US" dirty="0" smtClean="0">
                <a:sym typeface="Wingdings"/>
              </a:rPr>
              <a:t>; </a:t>
            </a:r>
            <a:r>
              <a:rPr lang="en-US" dirty="0" err="1" smtClean="0">
                <a:sym typeface="Wingdings"/>
              </a:rPr>
              <a:t>hypocalcemia</a:t>
            </a:r>
            <a:r>
              <a:rPr lang="en-US" dirty="0" smtClean="0">
                <a:sym typeface="Wingdings"/>
              </a:rPr>
              <a:t>;  </a:t>
            </a:r>
            <a:r>
              <a:rPr lang="en-US" dirty="0" err="1" smtClean="0">
                <a:sym typeface="Wingdings"/>
              </a:rPr>
              <a:t>hypomagnesemia</a:t>
            </a:r>
            <a:r>
              <a:rPr lang="en-US" dirty="0" smtClean="0">
                <a:sym typeface="Wingdings"/>
              </a:rPr>
              <a:t>.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             Dehydration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             Inborn Error of metabolism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              Ingestion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97034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Case 4: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WHAT do we do next?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75494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Case 4: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You administer 100% oxygen via </a:t>
            </a:r>
            <a:r>
              <a:rPr lang="en-US" dirty="0" err="1" smtClean="0"/>
              <a:t>nonrebreather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Attach monitors</a:t>
            </a:r>
          </a:p>
          <a:p>
            <a:r>
              <a:rPr lang="en-US" dirty="0" smtClean="0"/>
              <a:t>Obtain IV/IO access</a:t>
            </a:r>
          </a:p>
          <a:p>
            <a:r>
              <a:rPr lang="en-US" dirty="0" smtClean="0"/>
              <a:t>Begin a fluid bolus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WHAT type of fluid and how much?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0289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Case 4: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IO has been placed 40cc/kg </a:t>
            </a:r>
            <a:r>
              <a:rPr lang="en-US" dirty="0" smtClean="0"/>
              <a:t>NS has </a:t>
            </a:r>
            <a:r>
              <a:rPr lang="en-US" dirty="0" smtClean="0"/>
              <a:t>been given; and the baby is still exhibiting seizure activity.</a:t>
            </a:r>
          </a:p>
          <a:p>
            <a:r>
              <a:rPr lang="en-US" dirty="0" smtClean="0"/>
              <a:t>WHAT is your next step?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24903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Case 4: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As the baby is still seizing; you administer </a:t>
            </a:r>
            <a:r>
              <a:rPr lang="en-US" dirty="0" err="1"/>
              <a:t>L</a:t>
            </a:r>
            <a:r>
              <a:rPr lang="en-US" dirty="0" err="1" smtClean="0"/>
              <a:t>orazepam</a:t>
            </a:r>
            <a:r>
              <a:rPr lang="en-US" dirty="0" smtClean="0"/>
              <a:t> 0.1 mg/kg IV/IO</a:t>
            </a:r>
          </a:p>
          <a:p>
            <a:r>
              <a:rPr lang="en-US" dirty="0" smtClean="0"/>
              <a:t>Alternatively; Midazolam 0.1 mg/kg IV/IO may be given OR Diazepam 0.5mg/kg IV/IO.</a:t>
            </a:r>
          </a:p>
          <a:p>
            <a:r>
              <a:rPr lang="en-US" dirty="0" smtClean="0"/>
              <a:t>What do you do if the seizure continues?</a:t>
            </a:r>
          </a:p>
        </p:txBody>
      </p:sp>
    </p:spTree>
    <p:extLst>
      <p:ext uri="{BB962C8B-B14F-4D97-AF65-F5344CB8AC3E}">
        <p14:creationId xmlns:p14="http://schemas.microsoft.com/office/powerpoint/2010/main" val="171108204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Case 4: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Lorazepam</a:t>
            </a:r>
            <a:r>
              <a:rPr lang="en-US" dirty="0" smtClean="0"/>
              <a:t> may be repeated x 1 within 5 minutes.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WHAT’s next?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248480"/>
      </p:ext>
    </p:extLst>
  </p:cSld>
  <p:clrMapOvr>
    <a:masterClrMapping/>
  </p:clrMapOvr>
</p:sld>
</file>

<file path=ppt/theme/theme1.xml><?xml version="1.0" encoding="utf-8"?>
<a:theme xmlns:a="http://schemas.openxmlformats.org/drawingml/2006/main" name="TC018813499991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D75590B-10D4-4B85-BE8A-A3FE41800A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TC018813499991</Template>
  <TotalTime>519</TotalTime>
  <Words>4144</Words>
  <Application>Microsoft Macintosh PowerPoint</Application>
  <PresentationFormat>On-screen Show (4:3)</PresentationFormat>
  <Paragraphs>942</Paragraphs>
  <Slides>115</Slides>
  <Notes>85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115</vt:i4>
      </vt:variant>
    </vt:vector>
  </HeadingPairs>
  <TitlesOfParts>
    <vt:vector size="116" baseType="lpstr">
      <vt:lpstr>TC018813499991</vt:lpstr>
      <vt:lpstr>Critical Cases in the Pediatric ER</vt:lpstr>
      <vt:lpstr>                          Case 1:      </vt:lpstr>
      <vt:lpstr>                           Case 1</vt:lpstr>
      <vt:lpstr>                          Case 1</vt:lpstr>
      <vt:lpstr>                       Case 1:</vt:lpstr>
      <vt:lpstr>                           Case 1:</vt:lpstr>
      <vt:lpstr>                          Case 1:</vt:lpstr>
      <vt:lpstr>                         Case 1:</vt:lpstr>
      <vt:lpstr>                         Case 1:</vt:lpstr>
      <vt:lpstr>                         Case 1:</vt:lpstr>
      <vt:lpstr>                          Case 1:</vt:lpstr>
      <vt:lpstr>                           Case 1:</vt:lpstr>
      <vt:lpstr>                          Case 1:</vt:lpstr>
      <vt:lpstr>                         Case 1:</vt:lpstr>
      <vt:lpstr>                          Case 1:</vt:lpstr>
      <vt:lpstr>                        Case 1:</vt:lpstr>
      <vt:lpstr>                         Case 1:            </vt:lpstr>
      <vt:lpstr>                         Case 1:</vt:lpstr>
      <vt:lpstr>                          Case 1: </vt:lpstr>
      <vt:lpstr>                         Case 1:</vt:lpstr>
      <vt:lpstr>                           Case1:</vt:lpstr>
      <vt:lpstr>                         Case 1:</vt:lpstr>
      <vt:lpstr>                           Case 1: </vt:lpstr>
      <vt:lpstr>                           Case 1: </vt:lpstr>
      <vt:lpstr>                          Case 1:</vt:lpstr>
      <vt:lpstr>                          Case 1:</vt:lpstr>
      <vt:lpstr>                          Case 1:</vt:lpstr>
      <vt:lpstr>                          Case 1:</vt:lpstr>
      <vt:lpstr>                           Case 1:</vt:lpstr>
      <vt:lpstr>                          Case 1:</vt:lpstr>
      <vt:lpstr>                           Case 1:</vt:lpstr>
      <vt:lpstr>                          Case 1:</vt:lpstr>
      <vt:lpstr>                         Case 1:</vt:lpstr>
      <vt:lpstr>                           Case 1:</vt:lpstr>
      <vt:lpstr>                          Case 1:</vt:lpstr>
      <vt:lpstr>                          Case 1:</vt:lpstr>
      <vt:lpstr>                          Case 1:</vt:lpstr>
      <vt:lpstr>                           Case 1:</vt:lpstr>
      <vt:lpstr>                          Case 1:</vt:lpstr>
      <vt:lpstr>                           Case 1:</vt:lpstr>
      <vt:lpstr>                           Case 1:</vt:lpstr>
      <vt:lpstr>                         Case 1:</vt:lpstr>
      <vt:lpstr>                         Case 1:</vt:lpstr>
      <vt:lpstr>                         Case 1:</vt:lpstr>
      <vt:lpstr>                          Case 1:</vt:lpstr>
      <vt:lpstr>                         Case 1:</vt:lpstr>
      <vt:lpstr>                        Case 1:</vt:lpstr>
      <vt:lpstr>                           Case 1:</vt:lpstr>
      <vt:lpstr>                           Case 2:</vt:lpstr>
      <vt:lpstr>                          Case 2:</vt:lpstr>
      <vt:lpstr>                            Case 2:</vt:lpstr>
      <vt:lpstr>                          Case 2:</vt:lpstr>
      <vt:lpstr>                           Case 2:</vt:lpstr>
      <vt:lpstr>                           Case 2:</vt:lpstr>
      <vt:lpstr>                          Case 2:</vt:lpstr>
      <vt:lpstr>                          Case 2:</vt:lpstr>
      <vt:lpstr>                           Case 2:</vt:lpstr>
      <vt:lpstr>                          Case 2:</vt:lpstr>
      <vt:lpstr>                          Case 2:</vt:lpstr>
      <vt:lpstr>                           Case 2:</vt:lpstr>
      <vt:lpstr>                            Case 2:</vt:lpstr>
      <vt:lpstr>                          Case 2:</vt:lpstr>
      <vt:lpstr>                          Case 2:</vt:lpstr>
      <vt:lpstr>                        Case 2:</vt:lpstr>
      <vt:lpstr>                        Case 2:</vt:lpstr>
      <vt:lpstr>                           Case 2:</vt:lpstr>
      <vt:lpstr>                           Case 2:</vt:lpstr>
      <vt:lpstr>                           Case 2:</vt:lpstr>
      <vt:lpstr>                           Case 2:</vt:lpstr>
      <vt:lpstr>                           Case 3:</vt:lpstr>
      <vt:lpstr>                           Case 3:</vt:lpstr>
      <vt:lpstr>                           Case 3:</vt:lpstr>
      <vt:lpstr>                           Case 3:</vt:lpstr>
      <vt:lpstr>                         Case 3:</vt:lpstr>
      <vt:lpstr>                          Case 3:</vt:lpstr>
      <vt:lpstr>                          Case 3:</vt:lpstr>
      <vt:lpstr>                            Case 3:</vt:lpstr>
      <vt:lpstr>                           Case 3:</vt:lpstr>
      <vt:lpstr>                           Case 3:</vt:lpstr>
      <vt:lpstr>                           Case 3:</vt:lpstr>
      <vt:lpstr>                            Case 3:</vt:lpstr>
      <vt:lpstr>                           Case 3:</vt:lpstr>
      <vt:lpstr>                          Case 3:</vt:lpstr>
      <vt:lpstr>                          Case 3:</vt:lpstr>
      <vt:lpstr>                          Case 3:</vt:lpstr>
      <vt:lpstr>                           Case 3:</vt:lpstr>
      <vt:lpstr>                            Case 3:</vt:lpstr>
      <vt:lpstr>                           Case 4:</vt:lpstr>
      <vt:lpstr>                          Case 4</vt:lpstr>
      <vt:lpstr>                           Case 4 :     </vt:lpstr>
      <vt:lpstr>                          Case 4</vt:lpstr>
      <vt:lpstr>                         Case 4:</vt:lpstr>
      <vt:lpstr>                           Case 4:</vt:lpstr>
      <vt:lpstr>                        Case 4:</vt:lpstr>
      <vt:lpstr>                        Case 4:</vt:lpstr>
      <vt:lpstr>                         Case 4:</vt:lpstr>
      <vt:lpstr>                         Case 4:</vt:lpstr>
      <vt:lpstr>                         Case 4:</vt:lpstr>
      <vt:lpstr>                          Case 4:</vt:lpstr>
      <vt:lpstr>                         Case 4:</vt:lpstr>
      <vt:lpstr>                         Case 4:</vt:lpstr>
      <vt:lpstr>                         Case 4:</vt:lpstr>
      <vt:lpstr>                         Case 4:</vt:lpstr>
      <vt:lpstr>                      Case 4: </vt:lpstr>
      <vt:lpstr>                           Case 4:</vt:lpstr>
      <vt:lpstr>                          Case 4:</vt:lpstr>
      <vt:lpstr>                         Case 4:</vt:lpstr>
      <vt:lpstr>                       Case 4:</vt:lpstr>
      <vt:lpstr>                          Case 4:</vt:lpstr>
      <vt:lpstr>                        Case 4:</vt:lpstr>
      <vt:lpstr>                          Case 4</vt:lpstr>
      <vt:lpstr>                         Case 4:</vt:lpstr>
      <vt:lpstr>                          Case 4:</vt:lpstr>
      <vt:lpstr>                          Case 4: </vt:lpstr>
      <vt:lpstr> 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Animated_Medical_Health</dc:title>
  <dc:creator/>
  <cp:keywords/>
  <dc:description>2010 animated medical powerpoint template from PresentationPro.com</dc:description>
  <cp:lastModifiedBy>ola barter</cp:lastModifiedBy>
  <cp:revision>77</cp:revision>
  <dcterms:modified xsi:type="dcterms:W3CDTF">2013-10-04T15:55:25Z</dcterms:modified>
  <cp:category>2010 medical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TC018813499991</vt:lpwstr>
  </property>
</Properties>
</file>