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84"/>
  </p:notesMasterIdLst>
  <p:sldIdLst>
    <p:sldId id="256" r:id="rId2"/>
    <p:sldId id="257" r:id="rId3"/>
    <p:sldId id="259" r:id="rId4"/>
    <p:sldId id="258" r:id="rId5"/>
    <p:sldId id="261" r:id="rId6"/>
    <p:sldId id="262" r:id="rId7"/>
    <p:sldId id="348" r:id="rId8"/>
    <p:sldId id="326" r:id="rId9"/>
    <p:sldId id="260" r:id="rId10"/>
    <p:sldId id="325" r:id="rId11"/>
    <p:sldId id="263" r:id="rId12"/>
    <p:sldId id="271" r:id="rId13"/>
    <p:sldId id="274" r:id="rId14"/>
    <p:sldId id="270" r:id="rId15"/>
    <p:sldId id="273" r:id="rId16"/>
    <p:sldId id="356" r:id="rId17"/>
    <p:sldId id="339" r:id="rId18"/>
    <p:sldId id="275" r:id="rId19"/>
    <p:sldId id="276" r:id="rId20"/>
    <p:sldId id="323" r:id="rId21"/>
    <p:sldId id="277" r:id="rId22"/>
    <p:sldId id="278" r:id="rId23"/>
    <p:sldId id="291" r:id="rId24"/>
    <p:sldId id="290" r:id="rId25"/>
    <p:sldId id="279" r:id="rId26"/>
    <p:sldId id="280" r:id="rId27"/>
    <p:sldId id="324" r:id="rId28"/>
    <p:sldId id="282" r:id="rId29"/>
    <p:sldId id="283" r:id="rId30"/>
    <p:sldId id="327" r:id="rId31"/>
    <p:sldId id="284" r:id="rId32"/>
    <p:sldId id="288" r:id="rId33"/>
    <p:sldId id="289" r:id="rId34"/>
    <p:sldId id="295" r:id="rId35"/>
    <p:sldId id="296" r:id="rId36"/>
    <p:sldId id="297" r:id="rId37"/>
    <p:sldId id="298" r:id="rId38"/>
    <p:sldId id="299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5" r:id="rId52"/>
    <p:sldId id="313" r:id="rId53"/>
    <p:sldId id="316" r:id="rId54"/>
    <p:sldId id="317" r:id="rId55"/>
    <p:sldId id="319" r:id="rId56"/>
    <p:sldId id="318" r:id="rId57"/>
    <p:sldId id="349" r:id="rId58"/>
    <p:sldId id="320" r:id="rId59"/>
    <p:sldId id="314" r:id="rId60"/>
    <p:sldId id="321" r:id="rId61"/>
    <p:sldId id="350" r:id="rId62"/>
    <p:sldId id="344" r:id="rId63"/>
    <p:sldId id="322" r:id="rId64"/>
    <p:sldId id="345" r:id="rId65"/>
    <p:sldId id="353" r:id="rId66"/>
    <p:sldId id="351" r:id="rId67"/>
    <p:sldId id="354" r:id="rId68"/>
    <p:sldId id="352" r:id="rId69"/>
    <p:sldId id="338" r:id="rId70"/>
    <p:sldId id="355" r:id="rId71"/>
    <p:sldId id="267" r:id="rId72"/>
    <p:sldId id="357" r:id="rId73"/>
    <p:sldId id="337" r:id="rId74"/>
    <p:sldId id="329" r:id="rId75"/>
    <p:sldId id="330" r:id="rId76"/>
    <p:sldId id="331" r:id="rId77"/>
    <p:sldId id="332" r:id="rId78"/>
    <p:sldId id="333" r:id="rId79"/>
    <p:sldId id="335" r:id="rId80"/>
    <p:sldId id="340" r:id="rId81"/>
    <p:sldId id="341" r:id="rId82"/>
    <p:sldId id="343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n Bee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72401" autoAdjust="0"/>
  </p:normalViewPr>
  <p:slideViewPr>
    <p:cSldViewPr snapToGrid="0" snapToObjects="1">
      <p:cViewPr varScale="1">
        <p:scale>
          <a:sx n="66" d="100"/>
          <a:sy n="66" d="100"/>
        </p:scale>
        <p:origin x="-2336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3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commentAuthors" Target="commentAuthors.xml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AFDB7-131D-C547-8D48-94EDAE4E5A0D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A8724-C143-1A43-B340-E9FFBC9F0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3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A8724-C143-1A43-B340-E9FFBC9F050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38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ACoRN</a:t>
            </a:r>
            <a:r>
              <a:rPr lang="en-US" baseline="0" dirty="0" smtClean="0"/>
              <a:t> (Acute Care of at-Risk Newborns) states that </a:t>
            </a:r>
            <a:r>
              <a:rPr lang="en-US" dirty="0" smtClean="0"/>
              <a:t>“Glucose is the main</a:t>
            </a:r>
            <a:r>
              <a:rPr lang="en-US" baseline="0" dirty="0" smtClean="0"/>
              <a:t> source of energy for brain cells. An adequate blood glucose concentration is essential because neurological compromise can occur if the brain is deprived of glucose.”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A8724-C143-1A43-B340-E9FFBC9F05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29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A8724-C143-1A43-B340-E9FFBC9F05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7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EH Policy available in DRAFT only at present.</a:t>
            </a:r>
          </a:p>
          <a:p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late gestation, fetal liver increases glycogen storage in preparation for NB transition. Glycogen maintains homeostasis immediately after birth, using ~90% of liver glycogen stores in the first 24 hours.</a:t>
            </a:r>
          </a:p>
          <a:p>
            <a:r>
              <a:rPr lang="en-US" baseline="0" dirty="0" smtClean="0"/>
              <a:t>Liver also plays a major role in metabolism of bilirubin.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A8724-C143-1A43-B340-E9FFBC9F05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0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A8724-C143-1A43-B340-E9FFBC9F050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64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A8724-C143-1A43-B340-E9FFBC9F050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18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A8724-C143-1A43-B340-E9FFBC9F050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14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A8724-C143-1A43-B340-E9FFBC9F050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14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B5AB9678-C62A-954A-A51D-1C02B0D61165}" type="datetimeFigureOut">
              <a:rPr lang="en-US" smtClean="0"/>
              <a:t>2014-10-01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F0418D86-5F82-4046-B88F-D84AC552CC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rgbClr val="000000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rgbClr val="000000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rgbClr val="000000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rgbClr val="000000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rgbClr val="000000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rgbClr val="000000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i="1" dirty="0" smtClean="0">
                <a:latin typeface="Avenir Heavy Oblique"/>
              </a:rPr>
              <a:t>Care of the Newborn </a:t>
            </a:r>
            <a:br>
              <a:rPr lang="en-US" sz="4800" b="1" i="1" dirty="0" smtClean="0">
                <a:latin typeface="Avenir Heavy Oblique"/>
              </a:rPr>
            </a:br>
            <a:r>
              <a:rPr lang="en-US" sz="4800" i="1" dirty="0" smtClean="0">
                <a:latin typeface="Avenir Heavy Oblique"/>
              </a:rPr>
              <a:t>in the </a:t>
            </a:r>
            <a:br>
              <a:rPr lang="en-US" sz="4800" i="1" dirty="0" smtClean="0">
                <a:latin typeface="Avenir Heavy Oblique"/>
              </a:rPr>
            </a:br>
            <a:r>
              <a:rPr lang="en-US" sz="4800" i="1" dirty="0" smtClean="0">
                <a:latin typeface="Avenir Heavy Oblique"/>
              </a:rPr>
              <a:t>First Week of Life</a:t>
            </a:r>
            <a:endParaRPr lang="en-US" sz="4800" b="1" i="1" dirty="0">
              <a:latin typeface="Avenir Heavy Obliq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1723" y="5687699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6815" y="5566109"/>
            <a:ext cx="4391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Gail Read, R.N.,B.N.,IBCLC</a:t>
            </a:r>
          </a:p>
          <a:p>
            <a:r>
              <a:rPr lang="en-US" dirty="0" smtClean="0"/>
              <a:t>Janet Fox-Beer, B.N.,R.N.,IBCLC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8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Hypoglycemia</a:t>
            </a:r>
          </a:p>
          <a:p>
            <a:endParaRPr lang="en-US" dirty="0"/>
          </a:p>
          <a:p>
            <a:r>
              <a:rPr lang="en-US" dirty="0" smtClean="0"/>
              <a:t>2. Jaundice</a:t>
            </a:r>
          </a:p>
          <a:p>
            <a:endParaRPr lang="en-US" dirty="0"/>
          </a:p>
          <a:p>
            <a:r>
              <a:rPr lang="en-US" dirty="0" smtClean="0"/>
              <a:t>3. Neonatal Sepsis</a:t>
            </a:r>
          </a:p>
          <a:p>
            <a:endParaRPr lang="en-US" dirty="0"/>
          </a:p>
          <a:p>
            <a:r>
              <a:rPr lang="en-US" dirty="0" smtClean="0"/>
              <a:t>4.Feeding Difficulties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04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u="sng" dirty="0" smtClean="0"/>
              <a:t>I. HYPOGLYCEMIA</a:t>
            </a:r>
            <a:br>
              <a:rPr lang="en-US" sz="4000" u="sng" dirty="0" smtClean="0"/>
            </a:b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823" y="1417638"/>
            <a:ext cx="8229600" cy="530307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-</a:t>
            </a:r>
            <a:r>
              <a:rPr lang="en-US" sz="9600" dirty="0" smtClean="0"/>
              <a:t>Definitions (controversial) current CPS =1.8mmol/L x1; 2.6 </a:t>
            </a:r>
            <a:r>
              <a:rPr lang="en-US" sz="9600" dirty="0" err="1" smtClean="0"/>
              <a:t>mmol</a:t>
            </a:r>
            <a:r>
              <a:rPr lang="en-US" sz="9600" dirty="0" smtClean="0"/>
              <a:t>/L&gt;1</a:t>
            </a:r>
          </a:p>
          <a:p>
            <a:pPr marL="0" indent="0">
              <a:buNone/>
            </a:pPr>
            <a:r>
              <a:rPr lang="en-US" sz="9600" dirty="0"/>
              <a:t>JCHC policy corresponds to current CPS </a:t>
            </a:r>
            <a:r>
              <a:rPr lang="en-US" sz="9600" dirty="0" smtClean="0"/>
              <a:t>Position Statement</a:t>
            </a:r>
          </a:p>
          <a:p>
            <a:pPr marL="0" indent="0">
              <a:buNone/>
            </a:pPr>
            <a:r>
              <a:rPr lang="en-US" sz="9600" dirty="0" smtClean="0"/>
              <a:t>-Prophylaxis to ID at risk infants</a:t>
            </a:r>
          </a:p>
          <a:p>
            <a:pPr marL="0" indent="0">
              <a:buNone/>
            </a:pPr>
            <a:r>
              <a:rPr lang="en-US" sz="9600" dirty="0" smtClean="0"/>
              <a:t>-Aimed to prevent unnecessary formula supplementation (BFHI)</a:t>
            </a:r>
          </a:p>
          <a:p>
            <a:pPr marL="0" indent="0">
              <a:buNone/>
            </a:pPr>
            <a:r>
              <a:rPr lang="en-US" sz="9600" dirty="0" smtClean="0"/>
              <a:t>-Maternal circulation source terminates ~1hour after birth;</a:t>
            </a:r>
            <a:r>
              <a:rPr lang="en-US" sz="9600" dirty="0"/>
              <a:t> </a:t>
            </a:r>
            <a:r>
              <a:rPr lang="en-US" sz="9600" dirty="0" smtClean="0"/>
              <a:t> liver glycogen stores after 3-12 </a:t>
            </a:r>
            <a:r>
              <a:rPr lang="en-US" sz="9600" dirty="0"/>
              <a:t>									</a:t>
            </a:r>
            <a:endParaRPr lang="en-US" sz="9600" dirty="0" smtClean="0"/>
          </a:p>
          <a:p>
            <a:pPr>
              <a:buFontTx/>
              <a:buChar char="-"/>
            </a:pPr>
            <a:r>
              <a:rPr lang="en-US" sz="9600" dirty="0" smtClean="0"/>
              <a:t>Measured at 2 hours of life after initial feed at 30-60 minutes of age</a:t>
            </a:r>
          </a:p>
          <a:p>
            <a:pPr>
              <a:buFontTx/>
              <a:buChar char="-"/>
            </a:pPr>
            <a:r>
              <a:rPr lang="en-US" sz="9600" dirty="0" smtClean="0"/>
              <a:t>Checked on all asymptomatic at risk infants</a:t>
            </a:r>
          </a:p>
          <a:p>
            <a:pPr>
              <a:buFontTx/>
              <a:buChar char="-"/>
            </a:pPr>
            <a:r>
              <a:rPr lang="en-US" sz="9600" dirty="0" smtClean="0"/>
              <a:t>Repeated, q3 prior to feeds</a:t>
            </a:r>
          </a:p>
          <a:p>
            <a:pPr marL="0" indent="0">
              <a:buNone/>
            </a:pPr>
            <a:r>
              <a:rPr lang="en-US" sz="9600" dirty="0"/>
              <a:t>	</a:t>
            </a:r>
            <a:r>
              <a:rPr lang="en-US" sz="9600" dirty="0" smtClean="0"/>
              <a:t>							</a:t>
            </a:r>
            <a:r>
              <a:rPr lang="en-US" sz="7400" dirty="0" smtClean="0"/>
              <a:t>	</a:t>
            </a:r>
            <a:r>
              <a:rPr lang="en-US" sz="2400" dirty="0" smtClean="0"/>
              <a:t>		</a:t>
            </a:r>
            <a:r>
              <a:rPr lang="en-US" dirty="0" smtClean="0"/>
              <a:t>											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9913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800" dirty="0" smtClean="0"/>
              <a:t>At Risk Infants:</a:t>
            </a:r>
          </a:p>
          <a:p>
            <a:endParaRPr lang="en-US" dirty="0" smtClean="0"/>
          </a:p>
          <a:p>
            <a:r>
              <a:rPr lang="en-US" sz="2800" dirty="0" smtClean="0"/>
              <a:t>Infant of Diabetic Mother (IDM)-Type 1/11</a:t>
            </a:r>
          </a:p>
          <a:p>
            <a:r>
              <a:rPr lang="en-US" sz="2800" dirty="0" smtClean="0"/>
              <a:t>Preterm (&lt;37wks)</a:t>
            </a:r>
          </a:p>
          <a:p>
            <a:r>
              <a:rPr lang="en-US" sz="2800" dirty="0" smtClean="0"/>
              <a:t>SGA ( BW&lt;10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%)</a:t>
            </a:r>
          </a:p>
          <a:p>
            <a:r>
              <a:rPr lang="en-US" sz="2800" dirty="0" smtClean="0"/>
              <a:t>LGA (BW&gt;90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%)</a:t>
            </a:r>
          </a:p>
          <a:p>
            <a:r>
              <a:rPr lang="en-US" sz="2800" dirty="0" smtClean="0"/>
              <a:t>Babes stressed by sepsis, shock, asphyxia, hypothermia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823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014" y="360026"/>
            <a:ext cx="8124589" cy="5766137"/>
          </a:xfrm>
        </p:spPr>
        <p:txBody>
          <a:bodyPr>
            <a:normAutofit fontScale="92500" lnSpcReduction="20000"/>
          </a:bodyPr>
          <a:lstStyle/>
          <a:p>
            <a:pPr marL="914400" lvl="2" indent="0">
              <a:buNone/>
            </a:pPr>
            <a:r>
              <a:rPr lang="en-US" sz="3500" dirty="0" smtClean="0"/>
              <a:t>S/S of Hypoglycemia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sz="2800" dirty="0" smtClean="0"/>
              <a:t>- jitteriness, </a:t>
            </a:r>
            <a:r>
              <a:rPr lang="en-US" sz="2800" dirty="0" err="1" smtClean="0"/>
              <a:t>sx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- irritability ,lethargy ,stupor</a:t>
            </a:r>
          </a:p>
          <a:p>
            <a:r>
              <a:rPr lang="en-US" sz="2800" dirty="0" smtClean="0"/>
              <a:t>- </a:t>
            </a:r>
            <a:r>
              <a:rPr lang="en-US" sz="2800" dirty="0" err="1" smtClean="0"/>
              <a:t>hypotonia</a:t>
            </a:r>
            <a:r>
              <a:rPr lang="en-US" sz="2800" dirty="0" smtClean="0"/>
              <a:t>, limpness</a:t>
            </a:r>
          </a:p>
          <a:p>
            <a:r>
              <a:rPr lang="en-US" sz="2800" dirty="0" smtClean="0"/>
              <a:t>- exaggerated Moro reflex</a:t>
            </a:r>
          </a:p>
          <a:p>
            <a:r>
              <a:rPr lang="en-US" sz="2800" dirty="0" smtClean="0"/>
              <a:t>- apnea or cyanotic spells</a:t>
            </a:r>
          </a:p>
          <a:p>
            <a:r>
              <a:rPr lang="en-US" sz="2800" dirty="0" smtClean="0"/>
              <a:t>-poor sucking/poor feeding reflex</a:t>
            </a:r>
          </a:p>
          <a:p>
            <a:r>
              <a:rPr lang="en-US" sz="2800" dirty="0" smtClean="0"/>
              <a:t>-hypothermia</a:t>
            </a:r>
          </a:p>
          <a:p>
            <a:r>
              <a:rPr lang="en-US" sz="2800" dirty="0" smtClean="0"/>
              <a:t>-high pitched cry</a:t>
            </a:r>
          </a:p>
          <a:p>
            <a:endParaRPr lang="en-US" dirty="0" smtClean="0"/>
          </a:p>
          <a:p>
            <a:pPr marL="3657600" lvl="8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997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81" y="-1"/>
            <a:ext cx="9049419" cy="719052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800" dirty="0" smtClean="0"/>
              <a:t>  </a:t>
            </a:r>
            <a:r>
              <a:rPr lang="en-US" sz="12800" i="1" dirty="0" smtClean="0"/>
              <a:t> Practice</a:t>
            </a:r>
          </a:p>
          <a:p>
            <a:pPr marL="1828800" lvl="4" indent="0">
              <a:buNone/>
            </a:pPr>
            <a:endParaRPr lang="en-US" dirty="0" smtClean="0"/>
          </a:p>
          <a:p>
            <a:pPr marL="1828800" lvl="4" indent="0">
              <a:buNone/>
            </a:pPr>
            <a:endParaRPr lang="en-US" sz="7000" dirty="0" smtClean="0"/>
          </a:p>
          <a:p>
            <a:pPr>
              <a:buFontTx/>
              <a:buChar char="-"/>
            </a:pPr>
            <a:r>
              <a:rPr lang="en-US" sz="11200" dirty="0" smtClean="0"/>
              <a:t>Skin-to-skin ASAP after birth… ALL infants-</a:t>
            </a:r>
          </a:p>
          <a:p>
            <a:pPr>
              <a:buFontTx/>
              <a:buChar char="-"/>
            </a:pPr>
            <a:r>
              <a:rPr lang="en-US" sz="11200" dirty="0" smtClean="0"/>
              <a:t>Regardless of feeding choice! ( unless medically contraindicated)</a:t>
            </a:r>
          </a:p>
          <a:p>
            <a:pPr>
              <a:buFontTx/>
              <a:buChar char="-"/>
            </a:pPr>
            <a:r>
              <a:rPr lang="en-US" sz="11200" dirty="0" smtClean="0"/>
              <a:t>Measure </a:t>
            </a:r>
            <a:r>
              <a:rPr lang="en-US" sz="11200" dirty="0"/>
              <a:t>glucose at 2 hours of life after initial feed at 30-60 minutes of age</a:t>
            </a:r>
          </a:p>
          <a:p>
            <a:pPr>
              <a:buFontTx/>
              <a:buChar char="-"/>
            </a:pPr>
            <a:r>
              <a:rPr lang="en-US" sz="11200" dirty="0" smtClean="0"/>
              <a:t>Checked </a:t>
            </a:r>
            <a:r>
              <a:rPr lang="en-US" sz="11200" dirty="0"/>
              <a:t>on all asymptomatic at risk infants</a:t>
            </a:r>
          </a:p>
          <a:p>
            <a:pPr>
              <a:buFontTx/>
              <a:buChar char="-"/>
            </a:pPr>
            <a:r>
              <a:rPr lang="en-US" sz="11200" dirty="0" smtClean="0"/>
              <a:t>Repeated</a:t>
            </a:r>
            <a:r>
              <a:rPr lang="en-US" sz="11200" dirty="0"/>
              <a:t>, </a:t>
            </a:r>
            <a:r>
              <a:rPr lang="en-US" sz="11200" dirty="0" smtClean="0"/>
              <a:t>q3-6h </a:t>
            </a:r>
            <a:r>
              <a:rPr lang="en-US" sz="11200" dirty="0"/>
              <a:t>prior to </a:t>
            </a:r>
            <a:r>
              <a:rPr lang="en-US" sz="11200" dirty="0" smtClean="0"/>
              <a:t>feeds x 24-36 h</a:t>
            </a:r>
          </a:p>
          <a:p>
            <a:pPr>
              <a:buFontTx/>
              <a:buChar char="-"/>
            </a:pPr>
            <a:endParaRPr lang="en-US" sz="11200" dirty="0"/>
          </a:p>
          <a:p>
            <a:pPr marL="0" indent="0">
              <a:buNone/>
            </a:pPr>
            <a:r>
              <a:rPr lang="en-US" sz="11200" dirty="0" smtClean="0"/>
              <a:t>*At </a:t>
            </a:r>
            <a:r>
              <a:rPr lang="en-US" sz="11200" dirty="0"/>
              <a:t>risk moms may express and store colostrum prenatally for </a:t>
            </a:r>
            <a:r>
              <a:rPr lang="en-US" sz="11200" dirty="0" err="1"/>
              <a:t>prn</a:t>
            </a:r>
            <a:r>
              <a:rPr lang="en-US" sz="11200" dirty="0"/>
              <a:t> use </a:t>
            </a:r>
            <a:r>
              <a:rPr lang="en-US" sz="11200" dirty="0" smtClean="0"/>
              <a:t>postpartum!</a:t>
            </a:r>
            <a:endParaRPr lang="en-US" sz="11200" dirty="0"/>
          </a:p>
          <a:p>
            <a:pPr marL="0" indent="0">
              <a:buNone/>
            </a:pPr>
            <a:r>
              <a:rPr lang="en-US" sz="3100" dirty="0"/>
              <a:t>				</a:t>
            </a:r>
          </a:p>
          <a:p>
            <a:pPr marL="1828800" lvl="4" indent="0">
              <a:buNone/>
            </a:pPr>
            <a:endParaRPr lang="en-US" dirty="0" smtClean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 smtClean="0"/>
          </a:p>
          <a:p>
            <a:pPr marL="1828800" lvl="4" indent="0">
              <a:buNone/>
            </a:pPr>
            <a:endParaRPr lang="en-US" dirty="0" smtClean="0"/>
          </a:p>
          <a:p>
            <a:pPr marL="1828800" lvl="4" indent="0">
              <a:buNone/>
            </a:pPr>
            <a:endParaRPr lang="en-US" dirty="0" smtClean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 smtClean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 smtClean="0"/>
          </a:p>
          <a:p>
            <a:pPr marL="1828800" lvl="4" indent="0">
              <a:buNone/>
            </a:pPr>
            <a:r>
              <a:rPr lang="en-US" dirty="0" smtClean="0"/>
              <a:t> </a:t>
            </a:r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 smtClean="0"/>
          </a:p>
          <a:p>
            <a:pPr marL="1828800" lvl="4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9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Ensure infant is fed (&gt;q3h)</a:t>
            </a:r>
          </a:p>
          <a:p>
            <a:r>
              <a:rPr lang="en-US" dirty="0" smtClean="0"/>
              <a:t>-best result follows exhibiting early feeding cues ;crying is a late cue!</a:t>
            </a:r>
          </a:p>
          <a:p>
            <a:r>
              <a:rPr lang="en-US" dirty="0" smtClean="0"/>
              <a:t>Use STS to enhance feeding readiness and </a:t>
            </a:r>
            <a:r>
              <a:rPr lang="en-US" dirty="0" err="1" smtClean="0"/>
              <a:t>neuro</a:t>
            </a:r>
            <a:r>
              <a:rPr lang="en-US" dirty="0" smtClean="0"/>
              <a:t>-coordination of suck/swallow</a:t>
            </a:r>
          </a:p>
          <a:p>
            <a:r>
              <a:rPr lang="en-US" dirty="0" smtClean="0"/>
              <a:t>If BF babe not keen: -mom express colostrum to feed via </a:t>
            </a:r>
            <a:r>
              <a:rPr lang="en-US" dirty="0" err="1" smtClean="0"/>
              <a:t>syringe,spoon,cup</a:t>
            </a:r>
            <a:endParaRPr lang="en-US" dirty="0" smtClean="0"/>
          </a:p>
          <a:p>
            <a:r>
              <a:rPr lang="en-US" dirty="0" smtClean="0"/>
              <a:t>Be familiar with medical indications for supplementation ( poor feed-use measured volume 10ml/kg; good feed 5ml/kg)</a:t>
            </a:r>
          </a:p>
          <a:p>
            <a:r>
              <a:rPr lang="en-US" dirty="0" smtClean="0"/>
              <a:t>Check glucose 1 hour post-feed and reassess Rx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5.skin-to-skin 1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3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769752"/>
            <a:ext cx="7232650" cy="538825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Ensure infant is fed q3h</a:t>
            </a:r>
          </a:p>
          <a:p>
            <a:r>
              <a:rPr lang="en-US" sz="2800" dirty="0" smtClean="0"/>
              <a:t>Respond to early feeding cues for optimal feeding ability</a:t>
            </a:r>
          </a:p>
          <a:p>
            <a:r>
              <a:rPr lang="en-US" sz="2800" dirty="0" smtClean="0"/>
              <a:t>If BF babe not keen, mom can express colostrum and feed via spoon, cup</a:t>
            </a:r>
          </a:p>
          <a:p>
            <a:r>
              <a:rPr lang="en-US" sz="2800" dirty="0" smtClean="0"/>
              <a:t>Be familiar with medical indications for supplementation (5-10 </a:t>
            </a:r>
            <a:r>
              <a:rPr lang="en-US" sz="2800" dirty="0" err="1" smtClean="0"/>
              <a:t>mls</a:t>
            </a:r>
            <a:r>
              <a:rPr lang="en-US" sz="2800" dirty="0" smtClean="0"/>
              <a:t>/kg)</a:t>
            </a:r>
          </a:p>
          <a:p>
            <a:r>
              <a:rPr lang="en-US" sz="2800" dirty="0" smtClean="0"/>
              <a:t>Check glucose 1 hour post- supplemental feed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15816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4. spoon feed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b="104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785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322" y="461851"/>
            <a:ext cx="7232650" cy="5984813"/>
          </a:xfrm>
        </p:spPr>
        <p:txBody>
          <a:bodyPr>
            <a:normAutofit fontScale="70000" lnSpcReduction="20000"/>
          </a:bodyPr>
          <a:lstStyle/>
          <a:p>
            <a:r>
              <a:rPr lang="en-US" sz="5800" b="1" dirty="0" smtClean="0"/>
              <a:t>Guidelines for Care</a:t>
            </a:r>
          </a:p>
          <a:p>
            <a:endParaRPr lang="en-US" sz="3500" dirty="0"/>
          </a:p>
          <a:p>
            <a:r>
              <a:rPr lang="en-US" sz="3500" dirty="0" smtClean="0"/>
              <a:t>1) Symptomatic Infants = Rx with IVF D10</a:t>
            </a:r>
          </a:p>
          <a:p>
            <a:endParaRPr lang="en-US" sz="3500" dirty="0"/>
          </a:p>
          <a:p>
            <a:r>
              <a:rPr lang="en-US" sz="3500" dirty="0" smtClean="0"/>
              <a:t>2) Asymptomatic Infants (not able to maintain BG &gt;or =2 </a:t>
            </a:r>
            <a:r>
              <a:rPr lang="en-US" sz="3500" dirty="0" err="1" smtClean="0"/>
              <a:t>mmol</a:t>
            </a:r>
            <a:r>
              <a:rPr lang="en-US" sz="3500" dirty="0" smtClean="0"/>
              <a:t>/l, despite feeding), may need IV dextrose, as ordered</a:t>
            </a:r>
          </a:p>
          <a:p>
            <a:pPr lvl="2"/>
            <a:r>
              <a:rPr lang="en-US" sz="3500" dirty="0" smtClean="0"/>
              <a:t>BF Babes- may continue to nurse ) colostrum= small fluid volume </a:t>
            </a:r>
          </a:p>
          <a:p>
            <a:pPr lvl="2"/>
            <a:r>
              <a:rPr lang="en-US" sz="3500" dirty="0" smtClean="0"/>
              <a:t>BMS Babes- enteral + IV Rx intake not to exceed 100ml/</a:t>
            </a:r>
            <a:r>
              <a:rPr lang="en-US" sz="3500" dirty="0" err="1" smtClean="0"/>
              <a:t>kd</a:t>
            </a:r>
            <a:r>
              <a:rPr lang="en-US" sz="3500" dirty="0" smtClean="0"/>
              <a:t>/day (to avoid</a:t>
            </a:r>
            <a:r>
              <a:rPr lang="en-US" sz="3500" dirty="0"/>
              <a:t> </a:t>
            </a:r>
            <a:r>
              <a:rPr lang="en-US" sz="3500" dirty="0" err="1" smtClean="0"/>
              <a:t>overhydration</a:t>
            </a:r>
            <a:r>
              <a:rPr lang="en-US" sz="3500" dirty="0" smtClean="0"/>
              <a:t>/ </a:t>
            </a:r>
            <a:r>
              <a:rPr lang="en-US" sz="3500" dirty="0" err="1" smtClean="0"/>
              <a:t>hyponatremia</a:t>
            </a:r>
            <a:r>
              <a:rPr lang="en-US" dirty="0" smtClean="0"/>
              <a:t>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5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0"/>
            <a:ext cx="8229600" cy="57700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 smtClean="0"/>
              <a:t>	II. </a:t>
            </a:r>
            <a:r>
              <a:rPr lang="en-US" sz="4300" u="sng" dirty="0" smtClean="0"/>
              <a:t>JAUNDICE</a:t>
            </a:r>
          </a:p>
          <a:p>
            <a:pPr marL="0" indent="0">
              <a:buNone/>
            </a:pPr>
            <a:endParaRPr lang="en-US" sz="4300" u="sng" dirty="0"/>
          </a:p>
          <a:p>
            <a:pPr marL="0" indent="0">
              <a:buNone/>
            </a:pPr>
            <a:r>
              <a:rPr lang="en-US" dirty="0" smtClean="0"/>
              <a:t>Newborn liver metabolizes bilirubin .</a:t>
            </a:r>
          </a:p>
          <a:p>
            <a:pPr marL="0" indent="0">
              <a:buNone/>
            </a:pPr>
            <a:r>
              <a:rPr lang="en-US" dirty="0" smtClean="0"/>
              <a:t>Bilirubin = yellow pigment formed from hemoglobin as a byproduct of the breakdown of RBC’s.</a:t>
            </a:r>
          </a:p>
          <a:p>
            <a:pPr marL="0" indent="0">
              <a:buNone/>
            </a:pPr>
            <a:r>
              <a:rPr lang="en-US" dirty="0" smtClean="0"/>
              <a:t>Unconjugated, fat-soluble (indirect) </a:t>
            </a:r>
            <a:r>
              <a:rPr lang="en-US" dirty="0"/>
              <a:t>bilirubin</a:t>
            </a:r>
            <a:r>
              <a:rPr lang="en-US" dirty="0" smtClean="0"/>
              <a:t> is bound to circulating albumin in blood stream ( not yet met. by liver).</a:t>
            </a:r>
          </a:p>
          <a:p>
            <a:pPr marL="0" indent="0">
              <a:buNone/>
            </a:pPr>
            <a:r>
              <a:rPr lang="en-US" dirty="0" smtClean="0"/>
              <a:t>Gets carried to liver, which uses glucose, oxygen and the enzyme, </a:t>
            </a:r>
            <a:r>
              <a:rPr lang="en-US" dirty="0" err="1" smtClean="0"/>
              <a:t>glucuronyl</a:t>
            </a:r>
            <a:r>
              <a:rPr lang="en-US" dirty="0" smtClean="0"/>
              <a:t> </a:t>
            </a:r>
            <a:r>
              <a:rPr lang="en-US" dirty="0" err="1" smtClean="0"/>
              <a:t>transferase</a:t>
            </a:r>
            <a:r>
              <a:rPr lang="en-US" dirty="0" smtClean="0"/>
              <a:t> to convert it to conjugated, water-soluble (direct) bilirubin.</a:t>
            </a:r>
          </a:p>
        </p:txBody>
      </p:sp>
    </p:spTree>
    <p:extLst>
      <p:ext uri="{BB962C8B-B14F-4D97-AF65-F5344CB8AC3E}">
        <p14:creationId xmlns:p14="http://schemas.microsoft.com/office/powerpoint/2010/main" val="298269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Times, they are a changing!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2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creen Shot 2014-09-23 at 1.30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" y="1417638"/>
            <a:ext cx="8889834" cy="484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5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undic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43"/>
            <a:ext cx="9144000" cy="60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2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673" y="670132"/>
            <a:ext cx="7232650" cy="5320305"/>
          </a:xfrm>
        </p:spPr>
        <p:txBody>
          <a:bodyPr>
            <a:normAutofit/>
          </a:bodyPr>
          <a:lstStyle/>
          <a:p>
            <a:r>
              <a:rPr lang="en-US" dirty="0" smtClean="0"/>
              <a:t>Direct bilirubin is excreted into small intestine and processed into </a:t>
            </a:r>
            <a:r>
              <a:rPr lang="en-US" dirty="0" err="1" smtClean="0"/>
              <a:t>urobilinogen</a:t>
            </a:r>
            <a:r>
              <a:rPr lang="en-US" dirty="0" smtClean="0"/>
              <a:t> (orange color) </a:t>
            </a:r>
          </a:p>
          <a:p>
            <a:r>
              <a:rPr lang="en-US" dirty="0" smtClean="0"/>
              <a:t>Excreted in stool.</a:t>
            </a:r>
          </a:p>
          <a:p>
            <a:r>
              <a:rPr lang="en-US" dirty="0" smtClean="0"/>
              <a:t>May have </a:t>
            </a:r>
            <a:r>
              <a:rPr lang="en-US" b="1" i="1" dirty="0" err="1" smtClean="0"/>
              <a:t>enterohepatic</a:t>
            </a:r>
            <a:r>
              <a:rPr lang="en-US" b="1" i="1" dirty="0" smtClean="0"/>
              <a:t> shunting</a:t>
            </a:r>
          </a:p>
          <a:p>
            <a:pPr lvl="2"/>
            <a:r>
              <a:rPr lang="en-US" b="1" i="1" dirty="0" smtClean="0"/>
              <a:t>Sees unconjugated, indirect bilirubin absorbed across the intestinal mucosa and its re-entry into the circulation, ending up back in the liver. </a:t>
            </a:r>
          </a:p>
          <a:p>
            <a:pPr lvl="2"/>
            <a:r>
              <a:rPr lang="en-US" b="1" i="1" dirty="0" smtClean="0"/>
              <a:t>Any delay in intestinal movement or increase in flora increases the risk of direct </a:t>
            </a:r>
            <a:r>
              <a:rPr lang="en-US" b="1" i="1" dirty="0" err="1" smtClean="0"/>
              <a:t>bili</a:t>
            </a:r>
            <a:r>
              <a:rPr lang="en-US" b="1" i="1" dirty="0" smtClean="0"/>
              <a:t> converting to indirect </a:t>
            </a:r>
            <a:r>
              <a:rPr lang="en-US" b="1" i="1" dirty="0" err="1" smtClean="0"/>
              <a:t>bili</a:t>
            </a:r>
            <a:r>
              <a:rPr lang="en-US" b="1" i="1" dirty="0" smtClean="0"/>
              <a:t>.</a:t>
            </a:r>
          </a:p>
          <a:p>
            <a:pPr marL="914400" lvl="2" indent="0">
              <a:buNone/>
            </a:pPr>
            <a:endParaRPr lang="en-US" b="1" i="1" dirty="0" smtClean="0"/>
          </a:p>
          <a:p>
            <a:pPr lvl="2"/>
            <a:endParaRPr lang="en-US" b="1" i="1" dirty="0" smtClean="0"/>
          </a:p>
          <a:p>
            <a:pPr lvl="2"/>
            <a:endParaRPr lang="en-US" b="1" i="1" dirty="0"/>
          </a:p>
          <a:p>
            <a:pPr lvl="2"/>
            <a:endParaRPr lang="en-US" b="1" i="1" dirty="0" smtClean="0"/>
          </a:p>
          <a:p>
            <a:pPr lvl="2"/>
            <a:endParaRPr lang="en-US" b="1" i="1" dirty="0"/>
          </a:p>
          <a:p>
            <a:pPr marL="914400" lvl="2" indent="0">
              <a:buNone/>
            </a:pP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85979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281" y="461851"/>
            <a:ext cx="8229600" cy="6396149"/>
          </a:xfrm>
        </p:spPr>
        <p:txBody>
          <a:bodyPr>
            <a:normAutofit/>
          </a:bodyPr>
          <a:lstStyle/>
          <a:p>
            <a:r>
              <a:rPr lang="en-US" dirty="0" smtClean="0"/>
              <a:t>NB Jaundice progresses from head to toe (</a:t>
            </a:r>
            <a:r>
              <a:rPr lang="en-US" dirty="0" err="1" smtClean="0"/>
              <a:t>cephalocaudal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Check by pressing a finger on the skin and observe color prior to capillary refill.</a:t>
            </a:r>
          </a:p>
          <a:p>
            <a:endParaRPr lang="en-US" dirty="0" smtClean="0"/>
          </a:p>
          <a:p>
            <a:r>
              <a:rPr lang="en-US" dirty="0" smtClean="0"/>
              <a:t>Visible jaundice usually when serum levels = 85-120micromoles/L in the first few days after birth.</a:t>
            </a:r>
          </a:p>
          <a:p>
            <a:endParaRPr lang="en-US" dirty="0" smtClean="0"/>
          </a:p>
          <a:p>
            <a:r>
              <a:rPr lang="en-US" dirty="0" smtClean="0"/>
              <a:t>In high concentrations, bilirubin is toxic to the brain “ Kernicterus” </a:t>
            </a:r>
            <a:r>
              <a:rPr lang="en-US" dirty="0"/>
              <a:t>=SO RARE! (only 2% reach </a:t>
            </a:r>
            <a:r>
              <a:rPr lang="en-US" dirty="0" err="1"/>
              <a:t>bili</a:t>
            </a:r>
            <a:r>
              <a:rPr lang="en-US" dirty="0"/>
              <a:t> of &gt;340 micromoles/L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309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0" y="324417"/>
            <a:ext cx="8264960" cy="6064516"/>
          </a:xfrm>
        </p:spPr>
        <p:txBody>
          <a:bodyPr>
            <a:normAutofit fontScale="70000" lnSpcReduction="20000"/>
          </a:bodyPr>
          <a:lstStyle/>
          <a:p>
            <a:r>
              <a:rPr lang="en-US" sz="5100" b="1" dirty="0"/>
              <a:t>Normal /”Physiologic” Jaundice </a:t>
            </a:r>
            <a:endParaRPr lang="en-US" sz="5100" b="1" dirty="0" smtClean="0"/>
          </a:p>
          <a:p>
            <a:r>
              <a:rPr lang="en-US" sz="4400" dirty="0" smtClean="0"/>
              <a:t>~</a:t>
            </a:r>
            <a:r>
              <a:rPr lang="en-US" sz="4400" dirty="0"/>
              <a:t>60% NB’s =SO COMMON</a:t>
            </a:r>
            <a:r>
              <a:rPr lang="en-US" sz="4400" dirty="0" smtClean="0"/>
              <a:t>!</a:t>
            </a:r>
            <a:endParaRPr lang="en-US" sz="4400" dirty="0"/>
          </a:p>
          <a:p>
            <a:r>
              <a:rPr lang="en-US" sz="4400" dirty="0"/>
              <a:t>Peaks 3-5 days –usually after D/C from </a:t>
            </a:r>
            <a:r>
              <a:rPr lang="en-US" sz="4400" dirty="0" smtClean="0"/>
              <a:t>hospital !</a:t>
            </a:r>
          </a:p>
          <a:p>
            <a:r>
              <a:rPr lang="en-US" sz="4400" dirty="0" smtClean="0"/>
              <a:t>Usually disappears in 7-10 days – may take longer –maybe weeks!</a:t>
            </a:r>
          </a:p>
          <a:p>
            <a:r>
              <a:rPr lang="en-US" sz="4400" dirty="0"/>
              <a:t>Skin, sclera may appear </a:t>
            </a:r>
            <a:r>
              <a:rPr lang="en-US" sz="4400" dirty="0" smtClean="0"/>
              <a:t>yellowish</a:t>
            </a:r>
          </a:p>
          <a:p>
            <a:pPr marL="0" indent="0">
              <a:buNone/>
            </a:pPr>
            <a:r>
              <a:rPr lang="en-US" sz="4400" dirty="0" smtClean="0"/>
              <a:t>If babe feeding/stooling well, urine clear/hydrated,</a:t>
            </a:r>
            <a:r>
              <a:rPr lang="en-US" sz="4400" dirty="0"/>
              <a:t> </a:t>
            </a:r>
            <a:r>
              <a:rPr lang="en-US" sz="4400" dirty="0" smtClean="0"/>
              <a:t>maybe a “protective”, antioxidant response for later in life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07740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04" y="4310314"/>
            <a:ext cx="8526795" cy="2547686"/>
          </a:xfrm>
        </p:spPr>
        <p:txBody>
          <a:bodyPr>
            <a:normAutofit fontScale="25000" lnSpcReduction="20000"/>
          </a:bodyPr>
          <a:lstStyle/>
          <a:p>
            <a:r>
              <a:rPr lang="en-US" sz="12800" b="1" i="1" dirty="0" err="1" smtClean="0"/>
              <a:t>Breastmilk</a:t>
            </a:r>
            <a:r>
              <a:rPr lang="en-US" sz="12800" b="1" i="1" dirty="0" smtClean="0"/>
              <a:t> Jaundice</a:t>
            </a:r>
          </a:p>
          <a:p>
            <a:endParaRPr lang="en-US" dirty="0"/>
          </a:p>
          <a:p>
            <a:r>
              <a:rPr lang="en-US" sz="5000" dirty="0" smtClean="0">
                <a:solidFill>
                  <a:schemeClr val="tx1"/>
                </a:solidFill>
              </a:rPr>
              <a:t>-Occurs in babies &gt;1 week of age BF well,</a:t>
            </a:r>
          </a:p>
          <a:p>
            <a:pPr lvl="8"/>
            <a:r>
              <a:rPr lang="en-US" sz="5000" dirty="0" smtClean="0">
                <a:solidFill>
                  <a:schemeClr val="tx1"/>
                </a:solidFill>
              </a:rPr>
              <a:t>Well hydrated and normal BM’s</a:t>
            </a:r>
          </a:p>
          <a:p>
            <a:pPr lvl="8"/>
            <a:r>
              <a:rPr lang="en-US" sz="5000" dirty="0" smtClean="0">
                <a:solidFill>
                  <a:schemeClr val="tx1"/>
                </a:solidFill>
              </a:rPr>
              <a:t>Peaks at 10-21 days</a:t>
            </a:r>
          </a:p>
          <a:p>
            <a:pPr lvl="8"/>
            <a:r>
              <a:rPr lang="en-US" sz="5000" dirty="0" smtClean="0">
                <a:solidFill>
                  <a:schemeClr val="tx1"/>
                </a:solidFill>
              </a:rPr>
              <a:t>May last for 2-3 months</a:t>
            </a:r>
          </a:p>
          <a:p>
            <a:pPr lvl="8"/>
            <a:r>
              <a:rPr lang="en-US" sz="5000" dirty="0" smtClean="0">
                <a:solidFill>
                  <a:schemeClr val="tx1"/>
                </a:solidFill>
              </a:rPr>
              <a:t>If abnormalities are R/O and babe feeding optimally…=NORMAL!</a:t>
            </a:r>
          </a:p>
          <a:p>
            <a:endParaRPr lang="en-US" dirty="0"/>
          </a:p>
        </p:txBody>
      </p:sp>
      <p:pic>
        <p:nvPicPr>
          <p:cNvPr id="2" name="Picture 1" descr="02from janet fox be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998" y="540054"/>
            <a:ext cx="5152682" cy="386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06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654" y="346388"/>
            <a:ext cx="6695649" cy="5965570"/>
          </a:xfrm>
        </p:spPr>
        <p:txBody>
          <a:bodyPr>
            <a:normAutofit fontScale="32500" lnSpcReduction="20000"/>
          </a:bodyPr>
          <a:lstStyle/>
          <a:p>
            <a:r>
              <a:rPr lang="en-US" sz="11100" b="1" i="1" dirty="0" smtClean="0"/>
              <a:t>“</a:t>
            </a:r>
            <a:r>
              <a:rPr lang="en-US" sz="11100" b="1" i="1" dirty="0" err="1" smtClean="0"/>
              <a:t>Hyperbilirubinemia</a:t>
            </a:r>
            <a:r>
              <a:rPr lang="en-US" sz="11100" b="1" i="1" dirty="0" smtClean="0"/>
              <a:t>” </a:t>
            </a:r>
            <a:r>
              <a:rPr lang="en-US" sz="11100" dirty="0" smtClean="0"/>
              <a:t>as 		a Concern: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6700" dirty="0" smtClean="0"/>
              <a:t>1. Rh- mom with Rh + babe/ABO incompatibilty</a:t>
            </a:r>
          </a:p>
          <a:p>
            <a:pPr marL="0" indent="0">
              <a:buNone/>
            </a:pPr>
            <a:r>
              <a:rPr lang="en-US" sz="6700" dirty="0" smtClean="0"/>
              <a:t>( mom forms antibodies against babe’s Rh+ factor and destroy babe’s RBC’s…jaundiced at birth ) – </a:t>
            </a:r>
            <a:r>
              <a:rPr lang="en-US" sz="6700" dirty="0" err="1" smtClean="0"/>
              <a:t>Rhogam</a:t>
            </a:r>
            <a:r>
              <a:rPr lang="en-US" sz="6700" dirty="0" smtClean="0"/>
              <a:t> pre/</a:t>
            </a:r>
            <a:r>
              <a:rPr lang="en-US" sz="6700" dirty="0" err="1" smtClean="0"/>
              <a:t>postnatally</a:t>
            </a:r>
            <a:r>
              <a:rPr lang="en-US" sz="6700" dirty="0" smtClean="0"/>
              <a:t> helps Rx</a:t>
            </a:r>
          </a:p>
          <a:p>
            <a:pPr marL="0" indent="0">
              <a:buNone/>
            </a:pPr>
            <a:r>
              <a:rPr lang="en-US" sz="6700" dirty="0" smtClean="0"/>
              <a:t>2. Blood </a:t>
            </a:r>
            <a:r>
              <a:rPr lang="en-US" sz="6700" dirty="0" err="1"/>
              <a:t>d</a:t>
            </a:r>
            <a:r>
              <a:rPr lang="en-US" sz="6700" dirty="0" err="1" smtClean="0"/>
              <a:t>yscrasia</a:t>
            </a:r>
            <a:r>
              <a:rPr lang="en-US" sz="6700" dirty="0" smtClean="0"/>
              <a:t> in babe ( </a:t>
            </a:r>
            <a:r>
              <a:rPr lang="en-US" sz="6700" dirty="0" err="1" smtClean="0"/>
              <a:t>eg</a:t>
            </a:r>
            <a:r>
              <a:rPr lang="en-US" sz="6700" dirty="0" smtClean="0"/>
              <a:t>- </a:t>
            </a:r>
            <a:r>
              <a:rPr lang="en-US" sz="6700" dirty="0" err="1" smtClean="0"/>
              <a:t>sphirocytosis</a:t>
            </a:r>
            <a:r>
              <a:rPr lang="en-US" sz="6700" dirty="0" smtClean="0"/>
              <a:t>)</a:t>
            </a:r>
          </a:p>
          <a:p>
            <a:pPr marL="0" indent="0">
              <a:buNone/>
            </a:pPr>
            <a:r>
              <a:rPr lang="en-US" sz="6700" dirty="0" smtClean="0"/>
              <a:t>3. Antenatal </a:t>
            </a:r>
            <a:r>
              <a:rPr lang="en-US" sz="6700" dirty="0"/>
              <a:t>infections (CMV+</a:t>
            </a:r>
            <a:r>
              <a:rPr lang="en-US" sz="6700" dirty="0" smtClean="0"/>
              <a:t>)</a:t>
            </a:r>
          </a:p>
          <a:p>
            <a:pPr marL="0" indent="0">
              <a:buNone/>
            </a:pPr>
            <a:r>
              <a:rPr lang="en-US" sz="6700" dirty="0" smtClean="0"/>
              <a:t>4. Bruising</a:t>
            </a:r>
          </a:p>
          <a:p>
            <a:pPr marL="0" indent="0">
              <a:buNone/>
            </a:pPr>
            <a:r>
              <a:rPr lang="en-US" sz="6700" dirty="0" smtClean="0"/>
              <a:t>5.</a:t>
            </a:r>
            <a:r>
              <a:rPr lang="en-US" sz="6700" dirty="0"/>
              <a:t> </a:t>
            </a:r>
            <a:r>
              <a:rPr lang="en-US" sz="6700" dirty="0" smtClean="0"/>
              <a:t>Prematurity ( late </a:t>
            </a:r>
            <a:r>
              <a:rPr lang="en-US" sz="6700" dirty="0" err="1" smtClean="0"/>
              <a:t>preterms</a:t>
            </a:r>
            <a:r>
              <a:rPr lang="en-US" sz="6700" dirty="0" smtClean="0"/>
              <a:t> at  highest for re-admission ! )</a:t>
            </a:r>
            <a:endParaRPr lang="en-US" sz="6700" dirty="0"/>
          </a:p>
          <a:p>
            <a:pPr marL="0" indent="0">
              <a:buNone/>
            </a:pPr>
            <a:endParaRPr lang="en-US" sz="6700" dirty="0"/>
          </a:p>
        </p:txBody>
      </p:sp>
    </p:spTree>
    <p:extLst>
      <p:ext uri="{BB962C8B-B14F-4D97-AF65-F5344CB8AC3E}">
        <p14:creationId xmlns:p14="http://schemas.microsoft.com/office/powerpoint/2010/main" val="2222121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5300"/>
            <a:ext cx="8392922" cy="6118339"/>
          </a:xfrm>
        </p:spPr>
        <p:txBody>
          <a:bodyPr>
            <a:normAutofit/>
          </a:bodyPr>
          <a:lstStyle/>
          <a:p>
            <a:r>
              <a:rPr lang="en-US" sz="3800" dirty="0" smtClean="0"/>
              <a:t>EH Detection/</a:t>
            </a:r>
            <a:r>
              <a:rPr lang="en-US" sz="3800" dirty="0" err="1" smtClean="0"/>
              <a:t>Mgmt</a:t>
            </a:r>
            <a:r>
              <a:rPr lang="en-US" sz="3800" dirty="0" smtClean="0"/>
              <a:t> Policy:</a:t>
            </a:r>
          </a:p>
          <a:p>
            <a:endParaRPr lang="en-US" dirty="0" smtClean="0"/>
          </a:p>
          <a:p>
            <a:pPr lvl="1"/>
            <a:r>
              <a:rPr lang="en-US" sz="2800" dirty="0" smtClean="0"/>
              <a:t>1. All NB assessed for </a:t>
            </a:r>
            <a:r>
              <a:rPr lang="en-US" sz="2800" dirty="0" err="1" smtClean="0"/>
              <a:t>hyperbilirubinemia</a:t>
            </a:r>
            <a:r>
              <a:rPr lang="en-US" sz="2800" dirty="0" smtClean="0"/>
              <a:t> risk factors</a:t>
            </a:r>
          </a:p>
          <a:p>
            <a:pPr lvl="1"/>
            <a:r>
              <a:rPr lang="en-US" sz="2800" dirty="0" smtClean="0"/>
              <a:t>2. Notify physician or NP if NB jaundiced in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24 hours…Rx with phototherapy, </a:t>
            </a:r>
            <a:r>
              <a:rPr lang="en-US" sz="2800" dirty="0" err="1" smtClean="0"/>
              <a:t>p.r.n</a:t>
            </a:r>
            <a:r>
              <a:rPr lang="en-US" sz="2800" dirty="0" smtClean="0"/>
              <a:t>.</a:t>
            </a:r>
          </a:p>
          <a:p>
            <a:pPr lvl="1"/>
            <a:r>
              <a:rPr lang="en-US" sz="2800" dirty="0"/>
              <a:t>3</a:t>
            </a:r>
            <a:r>
              <a:rPr lang="en-US" sz="2800" dirty="0" smtClean="0"/>
              <a:t>. Monitor Bilirubin q6 -24h during Rx and when a change in intensity is ordered</a:t>
            </a:r>
          </a:p>
          <a:p>
            <a:pPr lvl="1"/>
            <a:r>
              <a:rPr lang="en-US" sz="2800" dirty="0"/>
              <a:t>4</a:t>
            </a:r>
            <a:r>
              <a:rPr lang="en-US" sz="2800" dirty="0" smtClean="0"/>
              <a:t>. Assess jaundice with V/S (&gt;q8h)</a:t>
            </a:r>
          </a:p>
          <a:p>
            <a:pPr lvl="1"/>
            <a:r>
              <a:rPr lang="en-US" sz="2800" dirty="0"/>
              <a:t>5</a:t>
            </a:r>
            <a:r>
              <a:rPr lang="en-US" sz="2800" dirty="0" smtClean="0"/>
              <a:t>. Support adequate feeding regime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0364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673532"/>
            <a:ext cx="7232650" cy="52176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Universal Screening- by 72 </a:t>
            </a:r>
            <a:r>
              <a:rPr lang="en-US" dirty="0" err="1"/>
              <a:t>hrs</a:t>
            </a:r>
            <a:r>
              <a:rPr lang="en-US" dirty="0"/>
              <a:t> of age </a:t>
            </a:r>
          </a:p>
          <a:p>
            <a:r>
              <a:rPr lang="en-US" dirty="0"/>
              <a:t>…? </a:t>
            </a:r>
            <a:r>
              <a:rPr lang="en-US" sz="3600" b="1" i="1" dirty="0"/>
              <a:t>Early D/C</a:t>
            </a:r>
            <a:r>
              <a:rPr lang="en-US" dirty="0"/>
              <a:t>…?</a:t>
            </a:r>
          </a:p>
          <a:p>
            <a:endParaRPr lang="en-US" dirty="0"/>
          </a:p>
          <a:p>
            <a:r>
              <a:rPr lang="en-US" sz="3600" b="1" u="sng" dirty="0" smtClean="0"/>
              <a:t>Rx’s</a:t>
            </a:r>
            <a:endParaRPr lang="en-US" sz="3600" b="1" u="sng" dirty="0"/>
          </a:p>
          <a:p>
            <a:r>
              <a:rPr lang="en-US" dirty="0"/>
              <a:t>1. Phototherapy </a:t>
            </a:r>
            <a:r>
              <a:rPr lang="en-US" dirty="0" smtClean="0"/>
              <a:t>lights/ </a:t>
            </a:r>
            <a:r>
              <a:rPr lang="en-US" dirty="0" err="1" smtClean="0"/>
              <a:t>Biliblanket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      (In combination or alone if BF babe)</a:t>
            </a:r>
            <a:endParaRPr lang="en-US" dirty="0"/>
          </a:p>
          <a:p>
            <a:r>
              <a:rPr lang="en-US" dirty="0" smtClean="0"/>
              <a:t>2. IVIG ( acts as inhibitor to antibodies that cause RBC destruction )</a:t>
            </a:r>
          </a:p>
          <a:p>
            <a:r>
              <a:rPr lang="en-US" dirty="0" smtClean="0"/>
              <a:t>3. Critical</a:t>
            </a:r>
            <a:r>
              <a:rPr lang="en-US" dirty="0"/>
              <a:t>=</a:t>
            </a:r>
            <a:r>
              <a:rPr lang="en-US" dirty="0" smtClean="0"/>
              <a:t> </a:t>
            </a:r>
            <a:r>
              <a:rPr lang="en-US" dirty="0"/>
              <a:t>Exchange </a:t>
            </a:r>
            <a:r>
              <a:rPr lang="en-US" dirty="0" smtClean="0"/>
              <a:t>transfusion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56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62" y="150011"/>
            <a:ext cx="8704872" cy="6600481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r>
              <a:rPr lang="en-US" sz="2200" dirty="0" smtClean="0"/>
              <a:t>NB- Infants can have Skin-to-Skin and BF if levels not critical range. Use </a:t>
            </a:r>
            <a:r>
              <a:rPr lang="en-US" sz="2200" dirty="0" err="1" smtClean="0"/>
              <a:t>biliblanket</a:t>
            </a:r>
            <a:r>
              <a:rPr lang="en-US" sz="2200" dirty="0" smtClean="0"/>
              <a:t>! Protect BF </a:t>
            </a:r>
          </a:p>
          <a:p>
            <a:r>
              <a:rPr lang="en-US" sz="2200" dirty="0" smtClean="0"/>
              <a:t>Supplementation with water or dextrose water has NOT been effective Rx to decrease TSB and should NOT be used!</a:t>
            </a:r>
          </a:p>
          <a:p>
            <a:r>
              <a:rPr lang="en-US" sz="2200" dirty="0" smtClean="0"/>
              <a:t>D/C Phototherapy once TSB fallen to &gt;30 micromoles/L below phototherapy threshold for gestational age and age in </a:t>
            </a:r>
            <a:r>
              <a:rPr lang="en-US" sz="2200" dirty="0" err="1" smtClean="0"/>
              <a:t>hrs</a:t>
            </a:r>
            <a:r>
              <a:rPr lang="en-US" sz="2200" dirty="0" smtClean="0"/>
              <a:t> </a:t>
            </a:r>
          </a:p>
          <a:p>
            <a:r>
              <a:rPr lang="en-US" sz="2200" dirty="0" smtClean="0"/>
              <a:t>If high intensity Rx used, switch to conventional Rx once TSB is 50 micromoles/L less than exchange threshold</a:t>
            </a:r>
          </a:p>
          <a:p>
            <a:r>
              <a:rPr lang="en-US" sz="2200" dirty="0" smtClean="0"/>
              <a:t>Check for rebound </a:t>
            </a:r>
            <a:r>
              <a:rPr lang="en-US" sz="2200" dirty="0" err="1" smtClean="0"/>
              <a:t>hyperbilirubinemia</a:t>
            </a:r>
            <a:r>
              <a:rPr lang="en-US" sz="2200" dirty="0" smtClean="0"/>
              <a:t> 12-24 </a:t>
            </a:r>
            <a:r>
              <a:rPr lang="en-US" sz="2200" dirty="0" err="1" smtClean="0"/>
              <a:t>hrs</a:t>
            </a:r>
            <a:r>
              <a:rPr lang="en-US" sz="2200" dirty="0" smtClean="0"/>
              <a:t> after D/C Rx</a:t>
            </a:r>
          </a:p>
          <a:p>
            <a:r>
              <a:rPr lang="en-US" sz="2200" dirty="0" smtClean="0"/>
              <a:t>Ensure adequate feeding of infant and proper f/up </a:t>
            </a:r>
          </a:p>
        </p:txBody>
      </p:sp>
    </p:spTree>
    <p:extLst>
      <p:ext uri="{BB962C8B-B14F-4D97-AF65-F5344CB8AC3E}">
        <p14:creationId xmlns:p14="http://schemas.microsoft.com/office/powerpoint/2010/main" val="4278692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Prevention Strategy…Adequate Feeding!</a:t>
            </a:r>
          </a:p>
          <a:p>
            <a:endParaRPr lang="en-US" sz="3500" dirty="0"/>
          </a:p>
          <a:p>
            <a:r>
              <a:rPr lang="en-US" dirty="0" smtClean="0"/>
              <a:t>-Optimal intake (BF or BMS) ensures BM to excrete conjugated (direct) bilirubin</a:t>
            </a:r>
          </a:p>
          <a:p>
            <a:r>
              <a:rPr lang="en-US" dirty="0" smtClean="0"/>
              <a:t>-If supplementation required for the BF infant, follow recommendations for preference: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16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Different?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1. Prenatal Conditions-maternal health and weight</a:t>
            </a:r>
          </a:p>
          <a:p>
            <a:pPr lvl="6"/>
            <a:r>
              <a:rPr lang="en-US" sz="2400" dirty="0" smtClean="0">
                <a:solidFill>
                  <a:srgbClr val="000000"/>
                </a:solidFill>
              </a:rPr>
              <a:t>reproductive technologies</a:t>
            </a:r>
          </a:p>
          <a:p>
            <a:pPr lvl="6"/>
            <a:r>
              <a:rPr lang="en-US" sz="2400" dirty="0" smtClean="0">
                <a:solidFill>
                  <a:srgbClr val="000000"/>
                </a:solidFill>
              </a:rPr>
              <a:t>cultural factors</a:t>
            </a:r>
          </a:p>
          <a:p>
            <a:pPr lvl="6"/>
            <a:r>
              <a:rPr lang="en-US" sz="2400" dirty="0" smtClean="0">
                <a:solidFill>
                  <a:srgbClr val="000000"/>
                </a:solidFill>
              </a:rPr>
              <a:t>parental expectations</a:t>
            </a:r>
          </a:p>
          <a:p>
            <a:pPr lvl="6"/>
            <a:endParaRPr lang="en-US" sz="2400" dirty="0" smtClean="0">
              <a:solidFill>
                <a:srgbClr val="000000"/>
              </a:solidFill>
              <a:latin typeface="Avenir Black Oblique"/>
            </a:endParaRPr>
          </a:p>
          <a:p>
            <a:pPr marL="914400" lvl="2" indent="0">
              <a:buNone/>
            </a:pPr>
            <a:r>
              <a:rPr lang="en-US" dirty="0" smtClean="0"/>
              <a:t>2. Length of Hospital Stay/Early Discharge</a:t>
            </a:r>
          </a:p>
          <a:p>
            <a:pPr marL="914400" lvl="2" indent="0">
              <a:buNone/>
            </a:pPr>
            <a:r>
              <a:rPr lang="en-US" dirty="0" smtClean="0"/>
              <a:t>3. Family Dynamics</a:t>
            </a:r>
          </a:p>
          <a:p>
            <a:pPr marL="914400" lvl="2" indent="0">
              <a:buNone/>
            </a:pPr>
            <a:r>
              <a:rPr lang="en-US" dirty="0" smtClean="0"/>
              <a:t>4. Feeding Issues- “On Demand”/BF</a:t>
            </a:r>
          </a:p>
          <a:p>
            <a:pPr marL="914400" lvl="2" indent="0">
              <a:buNone/>
            </a:pPr>
            <a:r>
              <a:rPr lang="en-US" dirty="0" smtClean="0"/>
              <a:t>5. Community Supports-Internet/GP/PHN/ER</a:t>
            </a:r>
          </a:p>
          <a:p>
            <a:pPr marL="914400" lvl="2" indent="0">
              <a:buNone/>
            </a:pPr>
            <a:endParaRPr lang="en-US" sz="400" dirty="0"/>
          </a:p>
          <a:p>
            <a:pPr marL="914400" lvl="2" indent="0">
              <a:buNone/>
            </a:pPr>
            <a:r>
              <a:rPr lang="en-US" sz="400" dirty="0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06360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r Janet Beer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4" y="71750"/>
            <a:ext cx="7997384" cy="66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24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3363"/>
            <a:ext cx="8229600" cy="6215739"/>
          </a:xfrm>
        </p:spPr>
        <p:txBody>
          <a:bodyPr/>
          <a:lstStyle/>
          <a:p>
            <a:r>
              <a:rPr lang="en-US" b="1" i="1" dirty="0" smtClean="0"/>
              <a:t>…</a:t>
            </a:r>
            <a:r>
              <a:rPr lang="en-US" sz="3600" b="1" i="1" dirty="0" smtClean="0"/>
              <a:t>Follow-up!!!!</a:t>
            </a:r>
          </a:p>
          <a:p>
            <a:endParaRPr lang="en-US" dirty="0"/>
          </a:p>
          <a:p>
            <a:r>
              <a:rPr lang="en-US" sz="2800" dirty="0" smtClean="0"/>
              <a:t>Phototherapy is useful to Rx JAUNDICE, but the underlying problem must be addressed.</a:t>
            </a:r>
          </a:p>
          <a:p>
            <a:r>
              <a:rPr lang="en-US" sz="2800" dirty="0" smtClean="0"/>
              <a:t>If feeding activity is suboptimal, the root cause must be fixed </a:t>
            </a:r>
          </a:p>
          <a:p>
            <a:r>
              <a:rPr lang="en-US" sz="2800" dirty="0" smtClean="0"/>
              <a:t>Dehydration and Jaundice + comorbidities!!</a:t>
            </a:r>
          </a:p>
          <a:p>
            <a:r>
              <a:rPr lang="en-US" sz="2800" dirty="0" smtClean="0"/>
              <a:t>R/O infection (presents with same s/s)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150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9340"/>
            <a:ext cx="8229600" cy="5666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</a:t>
            </a:r>
            <a:r>
              <a:rPr lang="en-US" sz="3600" u="sng" dirty="0" smtClean="0"/>
              <a:t>Increased Direct </a:t>
            </a:r>
            <a:r>
              <a:rPr lang="en-US" sz="3600" u="sng" dirty="0" err="1" smtClean="0"/>
              <a:t>Bili</a:t>
            </a:r>
            <a:endParaRPr lang="en-US" sz="3600" u="sng" dirty="0" smtClean="0"/>
          </a:p>
          <a:p>
            <a:endParaRPr lang="en-US" dirty="0"/>
          </a:p>
          <a:p>
            <a:r>
              <a:rPr lang="en-US" sz="2800" dirty="0" smtClean="0"/>
              <a:t>-Conjugated/ water- soluble </a:t>
            </a:r>
            <a:r>
              <a:rPr lang="en-US" sz="2800" dirty="0" err="1" smtClean="0"/>
              <a:t>bili</a:t>
            </a:r>
            <a:r>
              <a:rPr lang="en-US" sz="2800" dirty="0" smtClean="0"/>
              <a:t> builds-up</a:t>
            </a:r>
          </a:p>
          <a:p>
            <a:r>
              <a:rPr lang="en-US" sz="2800" dirty="0" smtClean="0"/>
              <a:t>-Usual cause = liver pathology!</a:t>
            </a:r>
          </a:p>
          <a:p>
            <a:r>
              <a:rPr lang="en-US" sz="2800" dirty="0" smtClean="0"/>
              <a:t>-Urine appears brownish, even if well hydrated</a:t>
            </a:r>
          </a:p>
          <a:p>
            <a:r>
              <a:rPr lang="en-US" sz="2800" dirty="0" smtClean="0"/>
              <a:t>-O/E: liver and possibly spleen enlarged</a:t>
            </a:r>
          </a:p>
          <a:p>
            <a:r>
              <a:rPr lang="en-US" sz="2800" dirty="0" smtClean="0"/>
              <a:t>-Causes could be Biliary Atresia, Hepatitis, Drugs/Toxins, </a:t>
            </a:r>
            <a:r>
              <a:rPr lang="en-US" sz="2800" dirty="0" err="1" smtClean="0"/>
              <a:t>Galactosemia</a:t>
            </a:r>
            <a:r>
              <a:rPr lang="en-US" sz="2800" dirty="0" smtClean="0"/>
              <a:t> ( may have to D/C BF)</a:t>
            </a:r>
          </a:p>
        </p:txBody>
      </p:sp>
    </p:spTree>
    <p:extLst>
      <p:ext uri="{BB962C8B-B14F-4D97-AF65-F5344CB8AC3E}">
        <p14:creationId xmlns:p14="http://schemas.microsoft.com/office/powerpoint/2010/main" val="2588458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u="sng" dirty="0" smtClean="0"/>
              <a:t>III. NEONATAL SEPSIS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754" y="839843"/>
            <a:ext cx="6887608" cy="59807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8000" b="1" i="1" dirty="0" smtClean="0"/>
              <a:t>Invasive infection, usually </a:t>
            </a:r>
            <a:r>
              <a:rPr lang="en-US" sz="8000" b="1" i="1" dirty="0" smtClean="0"/>
              <a:t>bacterial with systemic S/S</a:t>
            </a:r>
            <a:endParaRPr lang="en-US" sz="8000" b="1" i="1" dirty="0" smtClean="0"/>
          </a:p>
          <a:p>
            <a:pPr marL="0" indent="0">
              <a:buNone/>
            </a:pPr>
            <a:r>
              <a:rPr lang="en-US" sz="8000" dirty="0" smtClean="0"/>
              <a:t>-</a:t>
            </a:r>
            <a:r>
              <a:rPr lang="en-US" sz="8000" dirty="0" smtClean="0"/>
              <a:t>lethargy</a:t>
            </a:r>
          </a:p>
          <a:p>
            <a:pPr marL="0" indent="0">
              <a:buNone/>
            </a:pPr>
            <a:r>
              <a:rPr lang="en-US" sz="8000" dirty="0" smtClean="0"/>
              <a:t>-</a:t>
            </a:r>
            <a:r>
              <a:rPr lang="en-US" sz="8000" dirty="0" err="1" smtClean="0"/>
              <a:t>hypotonia</a:t>
            </a:r>
            <a:r>
              <a:rPr lang="en-US" sz="8000" dirty="0" smtClean="0"/>
              <a:t> (suck as well)</a:t>
            </a:r>
          </a:p>
          <a:p>
            <a:pPr marL="0" indent="0">
              <a:buNone/>
            </a:pPr>
            <a:r>
              <a:rPr lang="en-US" sz="8000" dirty="0" smtClean="0"/>
              <a:t>-apnea</a:t>
            </a:r>
          </a:p>
          <a:p>
            <a:pPr marL="0" indent="0">
              <a:buNone/>
            </a:pPr>
            <a:r>
              <a:rPr lang="en-US" sz="8000" dirty="0" smtClean="0"/>
              <a:t>-</a:t>
            </a:r>
            <a:r>
              <a:rPr lang="en-US" sz="8000" dirty="0" err="1" smtClean="0"/>
              <a:t>bradycardia</a:t>
            </a:r>
            <a:endParaRPr lang="en-US" sz="8000" dirty="0" smtClean="0"/>
          </a:p>
          <a:p>
            <a:pPr marL="0" indent="0">
              <a:buNone/>
            </a:pPr>
            <a:r>
              <a:rPr lang="en-US" sz="8000" dirty="0" smtClean="0"/>
              <a:t>-temperature instability</a:t>
            </a:r>
          </a:p>
          <a:p>
            <a:pPr marL="0" indent="0">
              <a:buNone/>
            </a:pPr>
            <a:r>
              <a:rPr lang="en-US" sz="8000" dirty="0" smtClean="0"/>
              <a:t>-respiratory distress</a:t>
            </a:r>
          </a:p>
          <a:p>
            <a:pPr marL="0" indent="0">
              <a:buNone/>
            </a:pPr>
            <a:r>
              <a:rPr lang="en-US" sz="8000" dirty="0" smtClean="0"/>
              <a:t>-vomiting/diarrhea</a:t>
            </a:r>
          </a:p>
          <a:p>
            <a:pPr marL="0" indent="0">
              <a:buNone/>
            </a:pPr>
            <a:r>
              <a:rPr lang="en-US" sz="8000" dirty="0" smtClean="0"/>
              <a:t>-</a:t>
            </a:r>
            <a:r>
              <a:rPr lang="en-US" sz="8000" dirty="0" err="1" smtClean="0"/>
              <a:t>abd</a:t>
            </a:r>
            <a:r>
              <a:rPr lang="en-US" sz="8000" dirty="0" smtClean="0"/>
              <a:t>. distention</a:t>
            </a:r>
          </a:p>
          <a:p>
            <a:pPr marL="0" indent="0">
              <a:buNone/>
            </a:pPr>
            <a:r>
              <a:rPr lang="en-US" sz="8000" dirty="0" smtClean="0"/>
              <a:t>-jitteriness/seizures</a:t>
            </a:r>
          </a:p>
          <a:p>
            <a:pPr marL="0" indent="0">
              <a:buNone/>
            </a:pPr>
            <a:r>
              <a:rPr lang="en-US" sz="8000" dirty="0" smtClean="0"/>
              <a:t>-jaundice</a:t>
            </a:r>
          </a:p>
          <a:p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545885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019" y="480035"/>
            <a:ext cx="7303948" cy="579042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500" dirty="0" smtClean="0"/>
              <a:t>                               </a:t>
            </a:r>
            <a:r>
              <a:rPr lang="en-US" sz="3500" b="1" dirty="0" smtClean="0"/>
              <a:t> ONSET</a:t>
            </a:r>
          </a:p>
          <a:p>
            <a:endParaRPr lang="en-US" dirty="0"/>
          </a:p>
          <a:p>
            <a:r>
              <a:rPr lang="en-US" sz="4200" dirty="0" smtClean="0"/>
              <a:t>A. </a:t>
            </a:r>
            <a:r>
              <a:rPr lang="en-US" sz="4200" u="sng" dirty="0" smtClean="0"/>
              <a:t>Early Onset </a:t>
            </a:r>
            <a:r>
              <a:rPr lang="en-US" sz="4200" dirty="0" smtClean="0"/>
              <a:t>( &lt;/=3days)</a:t>
            </a:r>
          </a:p>
          <a:p>
            <a:endParaRPr lang="en-US" dirty="0"/>
          </a:p>
          <a:p>
            <a:r>
              <a:rPr lang="en-US" sz="3000" dirty="0" smtClean="0"/>
              <a:t>Results from organisms acquired </a:t>
            </a:r>
            <a:r>
              <a:rPr lang="en-US" sz="3000" dirty="0" err="1" smtClean="0"/>
              <a:t>intrapartum</a:t>
            </a:r>
            <a:endParaRPr lang="en-US" sz="3000" dirty="0" smtClean="0"/>
          </a:p>
          <a:p>
            <a:r>
              <a:rPr lang="en-US" sz="3000" dirty="0" smtClean="0"/>
              <a:t>S/S usually by 6 hrs of age</a:t>
            </a:r>
          </a:p>
          <a:p>
            <a:r>
              <a:rPr lang="en-US" sz="3000" dirty="0" smtClean="0"/>
              <a:t>Most common single organism= Group B Strep</a:t>
            </a:r>
          </a:p>
          <a:p>
            <a:r>
              <a:rPr lang="en-US" sz="3000" dirty="0" smtClean="0"/>
              <a:t>Incidence =2/1000 in absence of intrapartum antibiotic prophylaxis (IAP)..Mortality is 2-13%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2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024" y="540040"/>
            <a:ext cx="7328301" cy="5720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                </a:t>
            </a:r>
            <a:r>
              <a:rPr lang="en-US" b="1" dirty="0" smtClean="0"/>
              <a:t> </a:t>
            </a:r>
            <a:r>
              <a:rPr lang="en-US" sz="3200" b="1" dirty="0" smtClean="0"/>
              <a:t>Practice Guidelines</a:t>
            </a:r>
          </a:p>
          <a:p>
            <a:endParaRPr lang="en-US" dirty="0" smtClean="0"/>
          </a:p>
          <a:p>
            <a:r>
              <a:rPr lang="en-US" dirty="0" smtClean="0"/>
              <a:t>SOGC recommends preventative strategies</a:t>
            </a:r>
          </a:p>
          <a:p>
            <a:endParaRPr lang="en-US" dirty="0" smtClean="0"/>
          </a:p>
          <a:p>
            <a:r>
              <a:rPr lang="en-US" dirty="0" smtClean="0"/>
              <a:t>-routine rectovaginal cultures on all mothers at 35-37wks </a:t>
            </a:r>
          </a:p>
          <a:p>
            <a:endParaRPr lang="en-US" dirty="0" smtClean="0"/>
          </a:p>
          <a:p>
            <a:r>
              <a:rPr lang="en-US" dirty="0" smtClean="0"/>
              <a:t>-treat those + for GBS when they present in labour (~22% Rx to prevent disease in 0.2% and mortality in 0.01% of infants)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8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012" y="430032"/>
            <a:ext cx="7758313" cy="5880428"/>
          </a:xfrm>
        </p:spPr>
        <p:txBody>
          <a:bodyPr>
            <a:normAutofit fontScale="92500" lnSpcReduction="20000"/>
          </a:bodyPr>
          <a:lstStyle/>
          <a:p>
            <a:pPr marL="1828800" lvl="4" indent="0">
              <a:buNone/>
            </a:pPr>
            <a:r>
              <a:rPr lang="en-US" sz="3300" dirty="0" smtClean="0"/>
              <a:t>-S/S …generalized/subtle !</a:t>
            </a:r>
          </a:p>
          <a:p>
            <a:pPr marL="1828800" lvl="4" indent="0">
              <a:buNone/>
            </a:pPr>
            <a:r>
              <a:rPr lang="en-US" sz="3300" dirty="0" smtClean="0"/>
              <a:t>-Progression ….</a:t>
            </a:r>
            <a:r>
              <a:rPr lang="en-US" sz="3300" b="1" i="1" dirty="0" smtClean="0"/>
              <a:t>rapid!!</a:t>
            </a:r>
          </a:p>
          <a:p>
            <a:pPr marL="1828800" lvl="4" indent="0">
              <a:buNone/>
            </a:pPr>
            <a:r>
              <a:rPr lang="en-US" sz="3300" dirty="0" smtClean="0"/>
              <a:t>-NO clear distinction in clinical s/s of GBS </a:t>
            </a:r>
            <a:r>
              <a:rPr lang="en-US" sz="3300" dirty="0" err="1" smtClean="0"/>
              <a:t>vs</a:t>
            </a:r>
            <a:r>
              <a:rPr lang="en-US" sz="3300" dirty="0" smtClean="0"/>
              <a:t> other invasive organisms</a:t>
            </a:r>
          </a:p>
          <a:p>
            <a:pPr marL="1828800" lvl="4" indent="0">
              <a:buNone/>
            </a:pPr>
            <a:endParaRPr lang="en-US" sz="3300" dirty="0"/>
          </a:p>
          <a:p>
            <a:pPr marL="1828800" lvl="4" indent="0">
              <a:buNone/>
            </a:pPr>
            <a:r>
              <a:rPr lang="en-US" sz="3300" dirty="0" smtClean="0"/>
              <a:t>-Rx immediately following prompt, diagnostic work-up</a:t>
            </a:r>
          </a:p>
          <a:p>
            <a:pPr marL="1828800" lvl="4" indent="0">
              <a:buNone/>
            </a:pPr>
            <a:r>
              <a:rPr lang="en-US" sz="3300" dirty="0" smtClean="0"/>
              <a:t>-Delay b/w presentation and Rx =POOR outcome!</a:t>
            </a:r>
          </a:p>
          <a:p>
            <a:pPr marL="1828800" lvl="4" indent="0">
              <a:buNone/>
            </a:pPr>
            <a:r>
              <a:rPr lang="en-US" sz="3300" dirty="0" smtClean="0"/>
              <a:t>-Obtain cultures but DO NOT wait to confirm tests results!</a:t>
            </a:r>
          </a:p>
          <a:p>
            <a:pPr marL="1828800" lvl="4" indent="0">
              <a:buNone/>
            </a:pPr>
            <a:endParaRPr lang="en-US" sz="3200" dirty="0"/>
          </a:p>
          <a:p>
            <a:pPr marL="1828800" lvl="4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6197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17" y="370028"/>
            <a:ext cx="7548308" cy="5521186"/>
          </a:xfrm>
        </p:spPr>
        <p:txBody>
          <a:bodyPr/>
          <a:lstStyle/>
          <a:p>
            <a:r>
              <a:rPr lang="en-US" sz="3200" b="1" dirty="0" smtClean="0"/>
              <a:t>Diagnostics:</a:t>
            </a:r>
          </a:p>
          <a:p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-1. CBC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-2. V/S q4h minimum x 24h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-3. Full workup = blood cultures, 		LP, </a:t>
            </a:r>
            <a:r>
              <a:rPr lang="en-US" sz="3200" dirty="0" err="1" smtClean="0"/>
              <a:t>CXray</a:t>
            </a: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0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256" y="288657"/>
            <a:ext cx="8331831" cy="6344739"/>
          </a:xfrm>
        </p:spPr>
        <p:txBody>
          <a:bodyPr>
            <a:normAutofit fontScale="32500" lnSpcReduction="20000"/>
          </a:bodyPr>
          <a:lstStyle/>
          <a:p>
            <a:r>
              <a:rPr lang="en-US" sz="8600" b="1" dirty="0" smtClean="0"/>
              <a:t>Treatment Categories:</a:t>
            </a:r>
            <a:endParaRPr lang="en-US" sz="4400" dirty="0" smtClean="0"/>
          </a:p>
          <a:p>
            <a:r>
              <a:rPr lang="en-US" sz="7400" dirty="0" smtClean="0"/>
              <a:t>-1.Well infant; GBS- mom with risk factors at delivery = limited </a:t>
            </a:r>
            <a:r>
              <a:rPr lang="en-US" sz="7400" dirty="0"/>
              <a:t>i</a:t>
            </a:r>
            <a:r>
              <a:rPr lang="en-US" sz="7400" dirty="0" smtClean="0"/>
              <a:t>nvestigations; routine NB care</a:t>
            </a:r>
          </a:p>
          <a:p>
            <a:endParaRPr lang="en-US" sz="7400" dirty="0" smtClean="0"/>
          </a:p>
          <a:p>
            <a:r>
              <a:rPr lang="en-US" sz="7400" dirty="0" smtClean="0"/>
              <a:t>-2.Well infant; GBS? mom with no risk factors = routine NB care</a:t>
            </a:r>
          </a:p>
          <a:p>
            <a:endParaRPr lang="en-US" sz="7400" dirty="0" smtClean="0"/>
          </a:p>
          <a:p>
            <a:r>
              <a:rPr lang="en-US" sz="7400" dirty="0" smtClean="0"/>
              <a:t>-3.Well infant; GBS? mom with risk factors = Treat as if GBS+ = a) IAP&gt;4hrs before delivery; routine NB care</a:t>
            </a:r>
            <a:r>
              <a:rPr lang="en-US" sz="7400" dirty="0"/>
              <a:t>  </a:t>
            </a:r>
            <a:r>
              <a:rPr lang="en-US" sz="7400" dirty="0" smtClean="0"/>
              <a:t>  b) IAP&lt;4hrs before delivery or no IAP; limited </a:t>
            </a:r>
            <a:r>
              <a:rPr lang="en-US" sz="7400" dirty="0" err="1" smtClean="0"/>
              <a:t>Dx</a:t>
            </a:r>
            <a:r>
              <a:rPr lang="en-US" sz="7400" dirty="0" smtClean="0"/>
              <a:t> and minimum 24hrs observation</a:t>
            </a:r>
          </a:p>
          <a:p>
            <a:endParaRPr lang="en-US" sz="7400" dirty="0"/>
          </a:p>
          <a:p>
            <a:r>
              <a:rPr lang="en-US" sz="7400" dirty="0" smtClean="0"/>
              <a:t>-4. Late preterm infant 9&lt;37wks)…no GBS results available = has risk factor of prematurity BUT f/up any risk factors with Rx and no D/C &lt; 48hrs old</a:t>
            </a:r>
            <a:endParaRPr lang="en-US" sz="7400" dirty="0"/>
          </a:p>
        </p:txBody>
      </p:sp>
    </p:spTree>
    <p:extLst>
      <p:ext uri="{BB962C8B-B14F-4D97-AF65-F5344CB8AC3E}">
        <p14:creationId xmlns:p14="http://schemas.microsoft.com/office/powerpoint/2010/main" val="858387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0598"/>
            <a:ext cx="8229600" cy="532907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-5. </a:t>
            </a:r>
            <a:r>
              <a:rPr lang="en-US" sz="2400" dirty="0" err="1" smtClean="0"/>
              <a:t>Chorioamnionitis</a:t>
            </a:r>
            <a:r>
              <a:rPr lang="en-US" sz="2400" dirty="0" smtClean="0"/>
              <a:t> = </a:t>
            </a:r>
            <a:r>
              <a:rPr lang="en-US" sz="2400" dirty="0" err="1" smtClean="0"/>
              <a:t>Dx</a:t>
            </a:r>
            <a:r>
              <a:rPr lang="en-US" sz="2400" dirty="0" smtClean="0"/>
              <a:t> when triad of fever, increased WBC’s and lower uterine tenderness (histology may/not correlate)</a:t>
            </a:r>
          </a:p>
          <a:p>
            <a:endParaRPr lang="en-US" sz="2400" dirty="0" smtClean="0"/>
          </a:p>
          <a:p>
            <a:r>
              <a:rPr lang="en-US" sz="2400" dirty="0" smtClean="0"/>
              <a:t>-6. Well infant (&gt;35wks); GBS+ mom who received IAP &gt;4hrs prior to delivery =routine NB care and observation for 24hrs</a:t>
            </a:r>
          </a:p>
          <a:p>
            <a:endParaRPr lang="en-US" sz="2400" dirty="0" smtClean="0"/>
          </a:p>
          <a:p>
            <a:r>
              <a:rPr lang="en-US" sz="2400" dirty="0" smtClean="0"/>
              <a:t>-7. Well infant (&gt;35wks); GBS+ mom who received IAP ,4hrs prior to delivery or NOT all = close observation for 24 </a:t>
            </a:r>
            <a:r>
              <a:rPr lang="en-US" sz="2400" dirty="0" err="1" smtClean="0"/>
              <a:t>hrs</a:t>
            </a:r>
            <a:r>
              <a:rPr lang="en-US" sz="2400" dirty="0" smtClean="0"/>
              <a:t> and Rx at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s/s (95% of +infants present)…4% 24-48hrs; 1% &gt;48hrs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5619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9-24 at 9.1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12" y="0"/>
            <a:ext cx="588082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370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16" y="410030"/>
            <a:ext cx="7588309" cy="5481183"/>
          </a:xfrm>
        </p:spPr>
        <p:txBody>
          <a:bodyPr>
            <a:normAutofit fontScale="85000" lnSpcReduction="20000"/>
          </a:bodyPr>
          <a:lstStyle/>
          <a:p>
            <a:pPr marL="914400" lvl="2" indent="0">
              <a:buNone/>
            </a:pPr>
            <a:r>
              <a:rPr lang="en-US" sz="3500" dirty="0" smtClean="0"/>
              <a:t>B. </a:t>
            </a:r>
            <a:r>
              <a:rPr lang="en-US" sz="3500" u="sng" dirty="0" smtClean="0"/>
              <a:t>Late Onset</a:t>
            </a:r>
          </a:p>
          <a:p>
            <a:pPr marL="914400" lvl="2" indent="0">
              <a:buNone/>
            </a:pPr>
            <a:endParaRPr lang="en-US" sz="3500" dirty="0" smtClean="0"/>
          </a:p>
          <a:p>
            <a:pPr marL="914400" lvl="2" indent="0">
              <a:buNone/>
            </a:pPr>
            <a:r>
              <a:rPr lang="en-US" sz="3200" dirty="0" smtClean="0"/>
              <a:t>…Is usually acquired from the environment</a:t>
            </a:r>
          </a:p>
          <a:p>
            <a:pPr marL="914400" lvl="2" indent="0">
              <a:buNone/>
            </a:pPr>
            <a:r>
              <a:rPr lang="en-US" sz="3200" dirty="0" smtClean="0"/>
              <a:t>RISK Factor+++…preterm delivery!</a:t>
            </a:r>
          </a:p>
          <a:p>
            <a:pPr marL="914400" lvl="2" indent="0">
              <a:buNone/>
            </a:pPr>
            <a:endParaRPr lang="en-US" sz="3200" dirty="0" smtClean="0"/>
          </a:p>
          <a:p>
            <a:pPr marL="914400" lvl="2" indent="0">
              <a:buNone/>
            </a:pPr>
            <a:r>
              <a:rPr lang="en-US" sz="3200" dirty="0" smtClean="0"/>
              <a:t>1.Gram + organisms (</a:t>
            </a:r>
            <a:r>
              <a:rPr lang="en-US" sz="3200" dirty="0" err="1" smtClean="0"/>
              <a:t>eg.staph</a:t>
            </a:r>
            <a:r>
              <a:rPr lang="en-US" sz="3200" dirty="0" smtClean="0"/>
              <a:t>)-IV ‘s; skin</a:t>
            </a:r>
          </a:p>
          <a:p>
            <a:pPr marL="914400" lvl="2" indent="0">
              <a:buNone/>
            </a:pPr>
            <a:r>
              <a:rPr lang="en-US" sz="3200" dirty="0" smtClean="0"/>
              <a:t>2. Gram – organisms (</a:t>
            </a:r>
            <a:r>
              <a:rPr lang="en-US" sz="3200" dirty="0" err="1" smtClean="0"/>
              <a:t>e.coli</a:t>
            </a:r>
            <a:r>
              <a:rPr lang="en-US" sz="3200" dirty="0" smtClean="0"/>
              <a:t>)-feeds; endogenous flora altered by antibiotic Rx</a:t>
            </a:r>
          </a:p>
          <a:p>
            <a:pPr marL="914400" lvl="2" indent="0">
              <a:buNone/>
            </a:pPr>
            <a:r>
              <a:rPr lang="en-US" sz="3200" dirty="0" smtClean="0"/>
              <a:t>3.Candida - opportunistic; antibiotic use; indwelling lines</a:t>
            </a:r>
          </a:p>
        </p:txBody>
      </p:sp>
    </p:spTree>
    <p:extLst>
      <p:ext uri="{BB962C8B-B14F-4D97-AF65-F5344CB8AC3E}">
        <p14:creationId xmlns:p14="http://schemas.microsoft.com/office/powerpoint/2010/main" val="2556747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5680" y="480036"/>
            <a:ext cx="7232650" cy="541117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600" b="1" dirty="0" smtClean="0"/>
              <a:t>Common Clinical Manifestations of Sepsis:</a:t>
            </a:r>
            <a:br>
              <a:rPr lang="en-US" sz="4600" b="1" dirty="0" smtClean="0"/>
            </a:br>
            <a:endParaRPr lang="en-US" sz="4600" b="1" dirty="0" smtClean="0"/>
          </a:p>
          <a:p>
            <a:pPr marL="0" indent="0">
              <a:buNone/>
            </a:pPr>
            <a:r>
              <a:rPr lang="en-US" sz="2600" dirty="0" smtClean="0"/>
              <a:t>1.GBS+</a:t>
            </a:r>
          </a:p>
          <a:p>
            <a:pPr marL="0" indent="0">
              <a:buNone/>
            </a:pPr>
            <a:r>
              <a:rPr lang="en-US" sz="2600" dirty="0" smtClean="0"/>
              <a:t>2. Pneumonia</a:t>
            </a:r>
          </a:p>
          <a:p>
            <a:pPr marL="0" indent="0">
              <a:buNone/>
            </a:pPr>
            <a:r>
              <a:rPr lang="en-US" sz="2600" dirty="0" smtClean="0"/>
              <a:t>3. UTI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endParaRPr lang="en-US" sz="2600" dirty="0" smtClean="0"/>
          </a:p>
          <a:p>
            <a:pPr marL="0" indent="0">
              <a:buNone/>
            </a:pPr>
            <a:r>
              <a:rPr lang="en-US" sz="2600" i="1" dirty="0" smtClean="0"/>
              <a:t>Treatment :</a:t>
            </a:r>
          </a:p>
          <a:p>
            <a:pPr marL="0" indent="0">
              <a:buNone/>
            </a:pPr>
            <a:r>
              <a:rPr lang="en-US" sz="2600" dirty="0" err="1" smtClean="0"/>
              <a:t>Ist</a:t>
            </a:r>
            <a:r>
              <a:rPr lang="en-US" sz="2600" dirty="0" smtClean="0"/>
              <a:t>  = Amp + Gent or </a:t>
            </a:r>
            <a:r>
              <a:rPr lang="en-US" sz="2600" dirty="0" err="1" smtClean="0"/>
              <a:t>Cefotaxime</a:t>
            </a: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2</a:t>
            </a:r>
            <a:r>
              <a:rPr lang="en-US" sz="2600" baseline="30000" dirty="0" smtClean="0"/>
              <a:t>nd </a:t>
            </a:r>
            <a:r>
              <a:rPr lang="en-US" sz="2600" dirty="0" smtClean="0"/>
              <a:t>= Organism-specific drugs ASAP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42907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u="sng" dirty="0" smtClean="0"/>
              <a:t>IV. FEEDING DIFFICULTIES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895"/>
            <a:ext cx="8229600" cy="4896584"/>
          </a:xfrm>
        </p:spPr>
        <p:txBody>
          <a:bodyPr>
            <a:noAutofit/>
          </a:bodyPr>
          <a:lstStyle/>
          <a:p>
            <a:r>
              <a:rPr lang="en-US" sz="3200" dirty="0" smtClean="0"/>
              <a:t>-Broad category</a:t>
            </a:r>
            <a:endParaRPr lang="en-US" sz="3200" dirty="0"/>
          </a:p>
          <a:p>
            <a:r>
              <a:rPr lang="en-US" sz="3200" dirty="0" smtClean="0"/>
              <a:t>-May be cause OR result of morbidity</a:t>
            </a:r>
          </a:p>
          <a:p>
            <a:r>
              <a:rPr lang="en-US" sz="3200" dirty="0" smtClean="0"/>
              <a:t>-Major reason for parental stress &amp;/or calls to the Health Line; visits to ER/NICU</a:t>
            </a:r>
          </a:p>
          <a:p>
            <a:r>
              <a:rPr lang="en-US" sz="3200" dirty="0" smtClean="0"/>
              <a:t>-Complicated by conflicting advice, outdated information, cultural practices</a:t>
            </a:r>
          </a:p>
        </p:txBody>
      </p:sp>
    </p:spTree>
    <p:extLst>
      <p:ext uri="{BB962C8B-B14F-4D97-AF65-F5344CB8AC3E}">
        <p14:creationId xmlns:p14="http://schemas.microsoft.com/office/powerpoint/2010/main" val="3794274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5198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85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97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18" y="520037"/>
            <a:ext cx="7398303" cy="5281169"/>
          </a:xfrm>
        </p:spPr>
        <p:txBody>
          <a:bodyPr>
            <a:normAutofit/>
          </a:bodyPr>
          <a:lstStyle/>
          <a:p>
            <a:pPr marL="914400" lvl="1" indent="-514350">
              <a:buAutoNum type="arabicPeriod"/>
            </a:pPr>
            <a:r>
              <a:rPr lang="en-US" sz="3200" b="1" u="sng" dirty="0" smtClean="0"/>
              <a:t>PYLORIC STENOSIS</a:t>
            </a:r>
          </a:p>
          <a:p>
            <a:pPr marL="914400" lvl="1" indent="-514350">
              <a:buAutoNum type="arabicPeriod"/>
            </a:pPr>
            <a:endParaRPr lang="en-US" sz="3200" dirty="0" smtClean="0"/>
          </a:p>
          <a:p>
            <a:pPr marL="0" indent="0">
              <a:buNone/>
            </a:pPr>
            <a:r>
              <a:rPr lang="en-US" sz="2800" dirty="0" smtClean="0"/>
              <a:t>Narrowing and thickening of the muscle of the pylorus (the valve that opens from the stomach into the small intestine).</a:t>
            </a:r>
          </a:p>
          <a:p>
            <a:pPr marL="0" indent="0">
              <a:buNone/>
            </a:pPr>
            <a:r>
              <a:rPr lang="en-US" sz="2800" dirty="0" smtClean="0"/>
              <a:t>Familial; boys &gt; girls</a:t>
            </a:r>
          </a:p>
          <a:p>
            <a:pPr marL="0" indent="0">
              <a:buNone/>
            </a:pPr>
            <a:r>
              <a:rPr lang="en-US" sz="2800" dirty="0" smtClean="0"/>
              <a:t>Prevents stomach contents from emptying</a:t>
            </a:r>
          </a:p>
          <a:p>
            <a:pPr marL="0" indent="0">
              <a:buNone/>
            </a:pPr>
            <a:r>
              <a:rPr lang="en-US" sz="2800" dirty="0" smtClean="0"/>
              <a:t>Results in vomiting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7446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013" y="470034"/>
            <a:ext cx="7728312" cy="5421179"/>
          </a:xfrm>
        </p:spPr>
        <p:txBody>
          <a:bodyPr>
            <a:normAutofit/>
          </a:bodyPr>
          <a:lstStyle/>
          <a:p>
            <a:r>
              <a:rPr lang="en-US" sz="3900" i="1" dirty="0" smtClean="0"/>
              <a:t>Signs/Symptoms:</a:t>
            </a:r>
          </a:p>
          <a:p>
            <a:endParaRPr lang="en-US" dirty="0" smtClean="0"/>
          </a:p>
          <a:p>
            <a:r>
              <a:rPr lang="en-US" sz="2800" dirty="0" smtClean="0"/>
              <a:t>-projectile vomiting</a:t>
            </a:r>
          </a:p>
          <a:p>
            <a:r>
              <a:rPr lang="en-US" sz="2800" dirty="0" smtClean="0"/>
              <a:t>-no nausea; hungry after vomit; feeds again!</a:t>
            </a:r>
          </a:p>
          <a:p>
            <a:r>
              <a:rPr lang="en-US" sz="2800" dirty="0" smtClean="0"/>
              <a:t>-may or may not vomit after every feed </a:t>
            </a:r>
          </a:p>
          <a:p>
            <a:r>
              <a:rPr lang="en-US" sz="2800" dirty="0" smtClean="0"/>
              <a:t>-usually presents at ~3weeks of age, but may be b/w 1 week-5 months of age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1517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12" y="770057"/>
            <a:ext cx="7738313" cy="5471182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 smtClean="0"/>
              <a:t>Also…</a:t>
            </a:r>
          </a:p>
          <a:p>
            <a:endParaRPr lang="en-US" sz="3500" dirty="0" smtClean="0"/>
          </a:p>
          <a:p>
            <a:r>
              <a:rPr lang="en-US" dirty="0" smtClean="0"/>
              <a:t>-</a:t>
            </a:r>
            <a:r>
              <a:rPr lang="en-US" sz="4000" dirty="0" smtClean="0"/>
              <a:t>abdominal pain</a:t>
            </a:r>
          </a:p>
          <a:p>
            <a:r>
              <a:rPr lang="en-US" sz="4000" dirty="0" smtClean="0"/>
              <a:t>-burping</a:t>
            </a:r>
          </a:p>
          <a:p>
            <a:r>
              <a:rPr lang="en-US" sz="4000" dirty="0" smtClean="0"/>
              <a:t>-constant hunger</a:t>
            </a:r>
          </a:p>
          <a:p>
            <a:r>
              <a:rPr lang="en-US" sz="4000" dirty="0" smtClean="0"/>
              <a:t>-dehydration (progressively worsens)</a:t>
            </a:r>
          </a:p>
          <a:p>
            <a:r>
              <a:rPr lang="en-US" sz="4000" dirty="0" smtClean="0"/>
              <a:t>-</a:t>
            </a:r>
            <a:r>
              <a:rPr lang="en-US" sz="4000" dirty="0" err="1" smtClean="0"/>
              <a:t>wt</a:t>
            </a:r>
            <a:r>
              <a:rPr lang="en-US" sz="4000" dirty="0" smtClean="0"/>
              <a:t> loss/FTT</a:t>
            </a:r>
          </a:p>
          <a:p>
            <a:r>
              <a:rPr lang="en-US" sz="4000" dirty="0" smtClean="0"/>
              <a:t>-wave-like motion in </a:t>
            </a:r>
            <a:r>
              <a:rPr lang="en-US" sz="4000" dirty="0" err="1" smtClean="0"/>
              <a:t>abdomen,post</a:t>
            </a:r>
            <a:r>
              <a:rPr lang="en-US" sz="4000" dirty="0" smtClean="0"/>
              <a:t>-feed/pre-vomit</a:t>
            </a:r>
          </a:p>
          <a:p>
            <a:r>
              <a:rPr lang="en-US" sz="4000" dirty="0" smtClean="0"/>
              <a:t>-olive-shaped mass palpable in upper </a:t>
            </a:r>
            <a:r>
              <a:rPr lang="en-US" sz="4000" dirty="0" err="1" smtClean="0"/>
              <a:t>abd</a:t>
            </a:r>
            <a:r>
              <a:rPr lang="en-US" sz="4000" dirty="0" smtClean="0"/>
              <a:t> (pylorus)</a:t>
            </a:r>
          </a:p>
        </p:txBody>
      </p:sp>
    </p:spTree>
    <p:extLst>
      <p:ext uri="{BB962C8B-B14F-4D97-AF65-F5344CB8AC3E}">
        <p14:creationId xmlns:p14="http://schemas.microsoft.com/office/powerpoint/2010/main" val="586778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010" y="410030"/>
            <a:ext cx="7838315" cy="5481183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Diagnose</a:t>
            </a:r>
            <a:r>
              <a:rPr lang="en-US" sz="2800" dirty="0" smtClean="0"/>
              <a:t> with </a:t>
            </a:r>
            <a:r>
              <a:rPr lang="en-US" sz="2800" dirty="0" err="1" smtClean="0"/>
              <a:t>abd</a:t>
            </a:r>
            <a:r>
              <a:rPr lang="en-US" sz="2800" dirty="0" smtClean="0"/>
              <a:t> U/S; Ba swallow; B/W</a:t>
            </a:r>
          </a:p>
          <a:p>
            <a:endParaRPr lang="en-US" sz="2800" dirty="0"/>
          </a:p>
          <a:p>
            <a:r>
              <a:rPr lang="en-US" sz="2800" i="1" dirty="0" smtClean="0"/>
              <a:t>Rx</a:t>
            </a:r>
            <a:r>
              <a:rPr lang="en-US" sz="2800" dirty="0" smtClean="0"/>
              <a:t> with surgery (</a:t>
            </a:r>
            <a:r>
              <a:rPr lang="en-US" sz="2800" dirty="0" err="1" smtClean="0"/>
              <a:t>pyloromyotomy</a:t>
            </a:r>
            <a:r>
              <a:rPr lang="en-US" sz="2800" dirty="0" smtClean="0"/>
              <a:t>, using endoscopic balloon to widen pylorus)</a:t>
            </a:r>
          </a:p>
          <a:p>
            <a:endParaRPr lang="en-US" sz="2800" dirty="0"/>
          </a:p>
          <a:p>
            <a:r>
              <a:rPr lang="en-US" sz="2800" i="1" dirty="0" smtClean="0"/>
              <a:t>Prognosis</a:t>
            </a:r>
            <a:r>
              <a:rPr lang="en-US" sz="2800" dirty="0" smtClean="0"/>
              <a:t> = positive!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5029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016" y="540040"/>
            <a:ext cx="7618309" cy="5351174"/>
          </a:xfrm>
        </p:spPr>
        <p:txBody>
          <a:bodyPr>
            <a:normAutofit fontScale="70000" lnSpcReduction="20000"/>
          </a:bodyPr>
          <a:lstStyle/>
          <a:p>
            <a:r>
              <a:rPr lang="en-US" sz="3500" b="1" u="sng" dirty="0" smtClean="0"/>
              <a:t>2. REFLUX ESOPHAGITIS and GERD</a:t>
            </a:r>
          </a:p>
          <a:p>
            <a:endParaRPr lang="en-US" dirty="0"/>
          </a:p>
          <a:p>
            <a:r>
              <a:rPr lang="en-US" sz="4000" dirty="0" smtClean="0"/>
              <a:t>Acidic stomach contents flow back up through the immature sphincter into the esophagus </a:t>
            </a:r>
          </a:p>
          <a:p>
            <a:r>
              <a:rPr lang="en-US" sz="4000" dirty="0" smtClean="0"/>
              <a:t>Causes significant –inflammation to the esophagus pain and pain to the infant!</a:t>
            </a:r>
          </a:p>
          <a:p>
            <a:r>
              <a:rPr lang="en-US" sz="4000" dirty="0" smtClean="0"/>
              <a:t>Feedings are self-limited due to negative conditioning –babe knows pain will come! </a:t>
            </a:r>
          </a:p>
          <a:p>
            <a:r>
              <a:rPr lang="en-US" sz="4000" dirty="0" smtClean="0"/>
              <a:t>R/O – Allergy, obstruction, </a:t>
            </a:r>
            <a:r>
              <a:rPr lang="en-US" sz="4000" dirty="0" err="1" smtClean="0"/>
              <a:t>eosinophilic</a:t>
            </a:r>
            <a:r>
              <a:rPr lang="en-US" sz="4000" dirty="0" smtClean="0"/>
              <a:t> esophagitis</a:t>
            </a:r>
          </a:p>
        </p:txBody>
      </p:sp>
    </p:spTree>
    <p:extLst>
      <p:ext uri="{BB962C8B-B14F-4D97-AF65-F5344CB8AC3E}">
        <p14:creationId xmlns:p14="http://schemas.microsoft.com/office/powerpoint/2010/main" val="28277095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012" y="700052"/>
            <a:ext cx="7758313" cy="5191162"/>
          </a:xfrm>
        </p:spPr>
        <p:txBody>
          <a:bodyPr>
            <a:normAutofit/>
          </a:bodyPr>
          <a:lstStyle/>
          <a:p>
            <a:r>
              <a:rPr lang="en-US" sz="3600" i="1" dirty="0" smtClean="0"/>
              <a:t>Signs and Symptoms</a:t>
            </a:r>
          </a:p>
          <a:p>
            <a:endParaRPr lang="en-US" dirty="0" smtClean="0"/>
          </a:p>
          <a:p>
            <a:r>
              <a:rPr lang="en-US" sz="2800" dirty="0" smtClean="0"/>
              <a:t>-poor weight gain</a:t>
            </a:r>
          </a:p>
          <a:p>
            <a:r>
              <a:rPr lang="en-US" sz="2800" dirty="0" smtClean="0"/>
              <a:t>-spits up, often forcefully</a:t>
            </a:r>
          </a:p>
          <a:p>
            <a:r>
              <a:rPr lang="en-US" sz="2800" dirty="0" smtClean="0"/>
              <a:t>-may spit up old blood</a:t>
            </a:r>
          </a:p>
          <a:p>
            <a:r>
              <a:rPr lang="en-US" sz="2800" dirty="0" smtClean="0"/>
              <a:t>-refuses feeds (breast or bottle)</a:t>
            </a:r>
          </a:p>
          <a:p>
            <a:r>
              <a:rPr lang="en-US" sz="2800" dirty="0" smtClean="0"/>
              <a:t>-difficulty breathing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4025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What’s The Same?</a:t>
            </a:r>
            <a:br>
              <a:rPr lang="en-US" u="sng" dirty="0" smtClean="0"/>
            </a:b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841"/>
            <a:ext cx="8229600" cy="2238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	Normal newborn transition to life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  (Birth through day 28)</a:t>
            </a:r>
          </a:p>
          <a:p>
            <a:pPr marL="0" indent="0">
              <a:buNone/>
            </a:pPr>
            <a:r>
              <a:rPr lang="en-US" dirty="0" smtClean="0"/>
              <a:t>    Events surrounding the birth process effect                       newborn and parental adaptation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4,First feed Lab m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07" y="3352046"/>
            <a:ext cx="4674605" cy="35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1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14" y="300022"/>
            <a:ext cx="7678311" cy="5850426"/>
          </a:xfrm>
        </p:spPr>
        <p:txBody>
          <a:bodyPr>
            <a:normAutofit fontScale="92500" lnSpcReduction="20000"/>
          </a:bodyPr>
          <a:lstStyle/>
          <a:p>
            <a:r>
              <a:rPr lang="en-US" sz="5100" i="1" dirty="0" smtClean="0"/>
              <a:t>Management</a:t>
            </a:r>
          </a:p>
          <a:p>
            <a:endParaRPr lang="en-US" dirty="0"/>
          </a:p>
          <a:p>
            <a:r>
              <a:rPr lang="en-US" sz="3000" dirty="0" smtClean="0"/>
              <a:t>-position reclined, not flat , during feeds and for 20 minutes post-feeds (</a:t>
            </a:r>
            <a:r>
              <a:rPr lang="en-US" sz="3000" dirty="0" err="1" smtClean="0"/>
              <a:t>chalasia</a:t>
            </a:r>
            <a:r>
              <a:rPr lang="en-US" sz="3000" dirty="0" smtClean="0"/>
              <a:t> positioning)</a:t>
            </a:r>
          </a:p>
          <a:p>
            <a:r>
              <a:rPr lang="en-US" sz="3000" dirty="0" smtClean="0"/>
              <a:t>-avoid abdominal straining post-feeds (if possible)</a:t>
            </a:r>
          </a:p>
          <a:p>
            <a:r>
              <a:rPr lang="en-US" sz="3000" dirty="0" smtClean="0"/>
              <a:t>-shorter, more frequent feeds/ frequent upright burping</a:t>
            </a:r>
          </a:p>
          <a:p>
            <a:r>
              <a:rPr lang="en-US" sz="3000" dirty="0" smtClean="0"/>
              <a:t>R/O cows’ milk allergy ( eliminate from maternal diet if BF; switch to hydrolyzed BMS 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024810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024" y="400029"/>
            <a:ext cx="7318301" cy="5800423"/>
          </a:xfrm>
        </p:spPr>
        <p:txBody>
          <a:bodyPr>
            <a:normAutofit fontScale="25000" lnSpcReduction="20000"/>
          </a:bodyPr>
          <a:lstStyle/>
          <a:p>
            <a:pPr lvl="2"/>
            <a:r>
              <a:rPr lang="en-US" sz="12800" b="1" u="sng" dirty="0" smtClean="0"/>
              <a:t>3. INFANTILE COLIC</a:t>
            </a:r>
          </a:p>
          <a:p>
            <a:endParaRPr lang="en-US" dirty="0"/>
          </a:p>
          <a:p>
            <a:r>
              <a:rPr lang="en-US" sz="9600" dirty="0" smtClean="0"/>
              <a:t>-CPS (Dr. Jeff </a:t>
            </a:r>
            <a:r>
              <a:rPr lang="en-US" sz="9600" dirty="0" err="1" smtClean="0"/>
              <a:t>Critch</a:t>
            </a:r>
            <a:r>
              <a:rPr lang="en-US" sz="9600" dirty="0" smtClean="0"/>
              <a:t>) </a:t>
            </a:r>
          </a:p>
          <a:p>
            <a:r>
              <a:rPr lang="en-US" sz="9600" dirty="0" smtClean="0"/>
              <a:t>“A </a:t>
            </a:r>
            <a:r>
              <a:rPr lang="en-US" sz="9600" dirty="0" err="1" smtClean="0"/>
              <a:t>behavioural</a:t>
            </a:r>
            <a:r>
              <a:rPr lang="en-US" sz="9600" dirty="0" smtClean="0"/>
              <a:t> syndrome of early childhood, associated with irritability and crying…self-resolves…”</a:t>
            </a:r>
          </a:p>
          <a:p>
            <a:r>
              <a:rPr lang="en-US" sz="9600" dirty="0" smtClean="0"/>
              <a:t>-Source of parental strife!</a:t>
            </a:r>
          </a:p>
          <a:p>
            <a:endParaRPr lang="en-US" dirty="0" smtClean="0"/>
          </a:p>
          <a:p>
            <a:r>
              <a:rPr lang="en-US" sz="9600" i="1" dirty="0" smtClean="0"/>
              <a:t>-S/S = </a:t>
            </a:r>
          </a:p>
          <a:p>
            <a:r>
              <a:rPr lang="en-US" sz="9600" dirty="0" smtClean="0"/>
              <a:t>a) irritability; crying that randomly start/stop,</a:t>
            </a:r>
          </a:p>
          <a:p>
            <a:r>
              <a:rPr lang="en-US" sz="9600" dirty="0" smtClean="0"/>
              <a:t>b) episodes last &gt;3h; 3x/week for at least 1 week,</a:t>
            </a:r>
          </a:p>
          <a:p>
            <a:r>
              <a:rPr lang="en-US" sz="9600" dirty="0" smtClean="0"/>
              <a:t>C) no FTT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651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012" y="490036"/>
            <a:ext cx="7758313" cy="5401177"/>
          </a:xfrm>
        </p:spPr>
        <p:txBody>
          <a:bodyPr>
            <a:normAutofit fontScale="85000" lnSpcReduction="20000"/>
          </a:bodyPr>
          <a:lstStyle/>
          <a:p>
            <a:r>
              <a:rPr lang="en-US" sz="5100" i="1" dirty="0" smtClean="0"/>
              <a:t>Diagnosis</a:t>
            </a:r>
          </a:p>
          <a:p>
            <a:endParaRPr lang="en-US" dirty="0"/>
          </a:p>
          <a:p>
            <a:r>
              <a:rPr lang="en-US" sz="2800" dirty="0" smtClean="0"/>
              <a:t>-U/S,B/W to R/O other pathologies, esophageal  pH monitoring, upper GI series, upper endoscopy</a:t>
            </a:r>
          </a:p>
          <a:p>
            <a:endParaRPr lang="en-US" sz="2400" dirty="0" smtClean="0"/>
          </a:p>
          <a:p>
            <a:r>
              <a:rPr lang="en-US" sz="5100" i="1" dirty="0" smtClean="0"/>
              <a:t>Treatment</a:t>
            </a:r>
          </a:p>
          <a:p>
            <a:endParaRPr lang="en-US" dirty="0" smtClean="0"/>
          </a:p>
          <a:p>
            <a:r>
              <a:rPr lang="en-US" sz="2800" dirty="0" smtClean="0"/>
              <a:t>-positioning</a:t>
            </a:r>
          </a:p>
          <a:p>
            <a:r>
              <a:rPr lang="en-US" sz="2800" dirty="0" smtClean="0"/>
              <a:t>- medications (</a:t>
            </a:r>
            <a:r>
              <a:rPr lang="en-US" sz="2800" dirty="0" err="1" smtClean="0"/>
              <a:t>eg</a:t>
            </a:r>
            <a:r>
              <a:rPr lang="en-US" sz="2800" dirty="0" smtClean="0"/>
              <a:t>. ranitidine)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26931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17" y="410030"/>
            <a:ext cx="7438305" cy="5871211"/>
          </a:xfrm>
        </p:spPr>
        <p:txBody>
          <a:bodyPr>
            <a:normAutofit fontScale="85000" lnSpcReduction="20000"/>
          </a:bodyPr>
          <a:lstStyle/>
          <a:p>
            <a:r>
              <a:rPr lang="en-US" sz="4100" i="1" dirty="0" smtClean="0"/>
              <a:t>Treatments:</a:t>
            </a:r>
          </a:p>
          <a:p>
            <a:endParaRPr lang="en-US" dirty="0"/>
          </a:p>
          <a:p>
            <a:r>
              <a:rPr lang="en-US" dirty="0" smtClean="0"/>
              <a:t>1. R/O pathologies</a:t>
            </a:r>
          </a:p>
          <a:p>
            <a:r>
              <a:rPr lang="en-US" dirty="0" smtClean="0"/>
              <a:t>2. Support for parents – EDUCATION !</a:t>
            </a:r>
          </a:p>
          <a:p>
            <a:r>
              <a:rPr lang="en-US" dirty="0" smtClean="0"/>
              <a:t>3. BMS babe – switch to hydrolyzed formula</a:t>
            </a:r>
          </a:p>
          <a:p>
            <a:r>
              <a:rPr lang="en-US" dirty="0" smtClean="0"/>
              <a:t>4. BF babe- confirm proper latch</a:t>
            </a:r>
          </a:p>
          <a:p>
            <a:r>
              <a:rPr lang="en-US" dirty="0" smtClean="0"/>
              <a:t>                   - hypoallergenic/avoidance diet for mother ( i.e. remove cow’s milk)</a:t>
            </a:r>
          </a:p>
          <a:p>
            <a:r>
              <a:rPr lang="en-US" dirty="0" smtClean="0"/>
              <a:t>*Soy-based BMS not recommended unless Dx/o galactosemia OR parental cultural/religious beliefs</a:t>
            </a:r>
          </a:p>
          <a:p>
            <a:r>
              <a:rPr lang="en-US" dirty="0" smtClean="0"/>
              <a:t>* No evidence for use of lactase Rx</a:t>
            </a:r>
          </a:p>
          <a:p>
            <a:r>
              <a:rPr lang="en-US" dirty="0" smtClean="0"/>
              <a:t>*Probiotics/prebiotics…?   + More studies needed</a:t>
            </a:r>
          </a:p>
        </p:txBody>
      </p:sp>
    </p:spTree>
    <p:extLst>
      <p:ext uri="{BB962C8B-B14F-4D97-AF65-F5344CB8AC3E}">
        <p14:creationId xmlns:p14="http://schemas.microsoft.com/office/powerpoint/2010/main" val="25725415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010" y="570042"/>
            <a:ext cx="7818315" cy="5321171"/>
          </a:xfrm>
        </p:spPr>
        <p:txBody>
          <a:bodyPr/>
          <a:lstStyle/>
          <a:p>
            <a:r>
              <a:rPr lang="en-US" sz="3200" b="1" u="sng" dirty="0" smtClean="0"/>
              <a:t>4. ANKYLOGLOSSIA</a:t>
            </a:r>
          </a:p>
          <a:p>
            <a:endParaRPr lang="en-US" dirty="0"/>
          </a:p>
          <a:p>
            <a:r>
              <a:rPr lang="en-US" dirty="0" smtClean="0"/>
              <a:t>A) Lingual frenulum restriction  (stages I-IV) </a:t>
            </a:r>
            <a:r>
              <a:rPr lang="en-US" dirty="0"/>
              <a:t> </a:t>
            </a:r>
            <a:r>
              <a:rPr lang="en-US" dirty="0" smtClean="0"/>
              <a:t>       Anterior; Posterior (</a:t>
            </a:r>
            <a:r>
              <a:rPr lang="en-US" dirty="0" err="1" smtClean="0"/>
              <a:t>submucosal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B) Labial frenulum attachment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976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 of tongue tie</a:t>
            </a:r>
            <a:endParaRPr lang="en-US" dirty="0"/>
          </a:p>
        </p:txBody>
      </p:sp>
      <p:pic>
        <p:nvPicPr>
          <p:cNvPr id="4" name="Picture 3" descr="19b. UNICEF tongue t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131"/>
            <a:ext cx="9144000" cy="59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174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68" y="770068"/>
            <a:ext cx="8376032" cy="5356095"/>
          </a:xfrm>
        </p:spPr>
        <p:txBody>
          <a:bodyPr>
            <a:normAutofit/>
          </a:bodyPr>
          <a:lstStyle/>
          <a:p>
            <a:r>
              <a:rPr lang="en-US" sz="2800" b="1" i="1" dirty="0" smtClean="0"/>
              <a:t>“Infancy” of understanding the </a:t>
            </a:r>
            <a:r>
              <a:rPr lang="en-US" sz="2800" b="1" i="1" dirty="0" err="1" smtClean="0"/>
              <a:t>sequelae</a:t>
            </a:r>
            <a:endParaRPr lang="en-US" sz="2800" b="1" i="1" dirty="0" smtClean="0"/>
          </a:p>
          <a:p>
            <a:r>
              <a:rPr lang="en-US" sz="2800" dirty="0" smtClean="0"/>
              <a:t>Affects BF </a:t>
            </a:r>
            <a:r>
              <a:rPr lang="en-US" sz="2800" b="1" dirty="0" smtClean="0"/>
              <a:t>and</a:t>
            </a:r>
            <a:r>
              <a:rPr lang="en-US" sz="2800" dirty="0" smtClean="0"/>
              <a:t> BMS fed babies</a:t>
            </a:r>
          </a:p>
          <a:p>
            <a:r>
              <a:rPr lang="en-US" sz="2800" dirty="0" smtClean="0"/>
              <a:t>Familial occurrence</a:t>
            </a:r>
          </a:p>
          <a:p>
            <a:r>
              <a:rPr lang="en-US" sz="2800" dirty="0" smtClean="0"/>
              <a:t>Immediate affect on feeding practices ( wt gain, GI upset, susceptibility to yeast, ,BF relationship)</a:t>
            </a:r>
          </a:p>
          <a:p>
            <a:r>
              <a:rPr lang="en-US" sz="2800" dirty="0" smtClean="0"/>
              <a:t>Long-term affects on speech/dental/ self-esteem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0188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4-09-30 at 7.01.2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" b="7090"/>
          <a:stretch>
            <a:fillRect/>
          </a:stretch>
        </p:blipFill>
        <p:spPr>
          <a:xfrm>
            <a:off x="971324" y="970154"/>
            <a:ext cx="7232650" cy="4291013"/>
          </a:xfrm>
        </p:spPr>
      </p:pic>
    </p:spTree>
    <p:extLst>
      <p:ext uri="{BB962C8B-B14F-4D97-AF65-F5344CB8AC3E}">
        <p14:creationId xmlns:p14="http://schemas.microsoft.com/office/powerpoint/2010/main" val="27860838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008" y="550123"/>
            <a:ext cx="7458304" cy="5850344"/>
          </a:xfrm>
        </p:spPr>
        <p:txBody>
          <a:bodyPr/>
          <a:lstStyle/>
          <a:p>
            <a:pPr marL="1371600" lvl="3" indent="0">
              <a:buNone/>
            </a:pPr>
            <a:r>
              <a:rPr lang="en-US" sz="3200" i="1" dirty="0" smtClean="0"/>
              <a:t>Treatments</a:t>
            </a:r>
          </a:p>
          <a:p>
            <a:endParaRPr lang="en-US" dirty="0"/>
          </a:p>
          <a:p>
            <a:r>
              <a:rPr lang="en-US" dirty="0" smtClean="0"/>
              <a:t>a) Latch optimization</a:t>
            </a:r>
          </a:p>
          <a:p>
            <a:endParaRPr lang="en-US" dirty="0" smtClean="0"/>
          </a:p>
          <a:p>
            <a:r>
              <a:rPr lang="en-US" dirty="0" smtClean="0"/>
              <a:t>b) Frenotomy/ frenectomy (post-Sx exercises)</a:t>
            </a:r>
          </a:p>
          <a:p>
            <a:endParaRPr lang="en-US" dirty="0" smtClean="0"/>
          </a:p>
          <a:p>
            <a:r>
              <a:rPr lang="en-US" dirty="0" smtClean="0"/>
              <a:t>c) CST</a:t>
            </a:r>
          </a:p>
          <a:p>
            <a:endParaRPr lang="en-US" dirty="0" smtClean="0"/>
          </a:p>
          <a:p>
            <a:r>
              <a:rPr lang="en-US" dirty="0" smtClean="0"/>
              <a:t>d) Parental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042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018" y="400030"/>
            <a:ext cx="7518307" cy="5491184"/>
          </a:xfrm>
        </p:spPr>
        <p:txBody>
          <a:bodyPr/>
          <a:lstStyle/>
          <a:p>
            <a:r>
              <a:rPr lang="en-US" sz="3200" b="1" u="sng" dirty="0" smtClean="0"/>
              <a:t>5. INADEQUATE NUTRITIONAL INTAKE </a:t>
            </a:r>
          </a:p>
          <a:p>
            <a:endParaRPr lang="en-US" b="1" u="sng" dirty="0"/>
          </a:p>
          <a:p>
            <a:r>
              <a:rPr lang="en-US" sz="2400" dirty="0" smtClean="0"/>
              <a:t>A) </a:t>
            </a:r>
            <a:r>
              <a:rPr lang="en-US" i="1" dirty="0" smtClean="0"/>
              <a:t>BMS</a:t>
            </a:r>
            <a:r>
              <a:rPr lang="en-US" sz="2400" dirty="0" smtClean="0"/>
              <a:t>- see safe preparation recommendations from WHO</a:t>
            </a:r>
          </a:p>
          <a:p>
            <a:endParaRPr lang="en-US" sz="2400" dirty="0"/>
          </a:p>
          <a:p>
            <a:r>
              <a:rPr lang="en-US" sz="2400" dirty="0" smtClean="0"/>
              <a:t>B) </a:t>
            </a:r>
            <a:r>
              <a:rPr lang="en-US" i="1" dirty="0" smtClean="0"/>
              <a:t>Breastfeeding </a:t>
            </a:r>
            <a:r>
              <a:rPr lang="en-US" sz="2400" i="1" dirty="0" smtClean="0"/>
              <a:t>– full </a:t>
            </a:r>
            <a:r>
              <a:rPr lang="en-US" sz="2400" dirty="0" smtClean="0"/>
              <a:t>assessment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90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-508000"/>
            <a:ext cx="7583488" cy="1740647"/>
          </a:xfrm>
        </p:spPr>
        <p:txBody>
          <a:bodyPr/>
          <a:lstStyle/>
          <a:p>
            <a:r>
              <a:rPr lang="en-US" u="sng" dirty="0" smtClean="0"/>
              <a:t>The Normal Newborn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09" y="2170158"/>
            <a:ext cx="8118980" cy="7480545"/>
          </a:xfrm>
        </p:spPr>
        <p:txBody>
          <a:bodyPr>
            <a:noAutofit/>
          </a:bodyPr>
          <a:lstStyle/>
          <a:p>
            <a:r>
              <a:rPr lang="en-US" dirty="0" smtClean="0"/>
              <a:t>The Transitional Period:</a:t>
            </a:r>
          </a:p>
          <a:p>
            <a:r>
              <a:rPr lang="en-US" dirty="0" smtClean="0"/>
              <a:t>-Initial period of reactivity = 30-60 minutes</a:t>
            </a:r>
          </a:p>
          <a:p>
            <a:r>
              <a:rPr lang="en-US" dirty="0" smtClean="0"/>
              <a:t>-Skin-to-skin with parent-stabilization, bonding, sucking</a:t>
            </a:r>
          </a:p>
          <a:p>
            <a:r>
              <a:rPr lang="en-US" dirty="0" smtClean="0"/>
              <a:t>-Abnormalities present- </a:t>
            </a:r>
            <a:r>
              <a:rPr lang="en-US" dirty="0" err="1" smtClean="0"/>
              <a:t>resp</a:t>
            </a:r>
            <a:r>
              <a:rPr lang="en-US" dirty="0" smtClean="0"/>
              <a:t> effort, cardiac issues, sepsis, GI</a:t>
            </a:r>
          </a:p>
          <a:p>
            <a:r>
              <a:rPr lang="en-US" dirty="0" smtClean="0"/>
              <a:t>-Period of relative inactivity =1-3 hours postpartum</a:t>
            </a:r>
          </a:p>
          <a:p>
            <a:r>
              <a:rPr lang="en-US" dirty="0" smtClean="0"/>
              <a:t>-Deep sleep; feeding challenging</a:t>
            </a:r>
          </a:p>
        </p:txBody>
      </p:sp>
    </p:spTree>
    <p:extLst>
      <p:ext uri="{BB962C8B-B14F-4D97-AF65-F5344CB8AC3E}">
        <p14:creationId xmlns:p14="http://schemas.microsoft.com/office/powerpoint/2010/main" val="72040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0021" y="480036"/>
            <a:ext cx="7408304" cy="6043604"/>
          </a:xfrm>
        </p:spPr>
        <p:txBody>
          <a:bodyPr>
            <a:normAutofit fontScale="77500" lnSpcReduction="20000"/>
          </a:bodyPr>
          <a:lstStyle/>
          <a:p>
            <a:r>
              <a:rPr lang="en-US" sz="4100" b="1" u="sng" dirty="0" smtClean="0"/>
              <a:t>A) BMS – Fed Baby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sz="3000" dirty="0" smtClean="0"/>
              <a:t>1. Complete assessment, HX to R/O pathology</a:t>
            </a:r>
          </a:p>
          <a:p>
            <a:r>
              <a:rPr lang="en-US" sz="3000" dirty="0" smtClean="0"/>
              <a:t>2. Assure recommended commercial, iron-enriched formula</a:t>
            </a:r>
          </a:p>
          <a:p>
            <a:r>
              <a:rPr lang="en-US" sz="3000" dirty="0" smtClean="0"/>
              <a:t>3. Ensure safe BMS preparation followed)(parents comprehend mixing/dilution/</a:t>
            </a:r>
            <a:r>
              <a:rPr lang="en-US" sz="3000" dirty="0" err="1" smtClean="0"/>
              <a:t>exp</a:t>
            </a:r>
            <a:r>
              <a:rPr lang="en-US" sz="3000" dirty="0" smtClean="0"/>
              <a:t>)</a:t>
            </a:r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      BFI recommendation !!...OBS/Community?</a:t>
            </a:r>
          </a:p>
          <a:p>
            <a:r>
              <a:rPr lang="en-US" sz="3000" dirty="0" smtClean="0"/>
              <a:t>4. Ensure adequate volumes consumed and tolerated (“On Demand” suggested volumes widely vary –</a:t>
            </a:r>
            <a:r>
              <a:rPr lang="en-US" sz="3000" dirty="0" err="1" smtClean="0"/>
              <a:t>eg</a:t>
            </a:r>
            <a:r>
              <a:rPr lang="en-US" sz="3000" dirty="0" smtClean="0"/>
              <a:t>. “At Birth = 14-22 </a:t>
            </a:r>
            <a:r>
              <a:rPr lang="en-US" sz="3000" dirty="0" err="1" smtClean="0"/>
              <a:t>oz</a:t>
            </a:r>
            <a:r>
              <a:rPr lang="en-US" sz="3000" dirty="0" smtClean="0"/>
              <a:t>/day </a:t>
            </a:r>
            <a:r>
              <a:rPr lang="en-US" sz="3000" dirty="0"/>
              <a:t>=total 410-650mls/</a:t>
            </a:r>
            <a:r>
              <a:rPr lang="en-US" sz="3000" dirty="0" smtClean="0"/>
              <a:t>day, divided by 6-10 feedings/day)</a:t>
            </a:r>
          </a:p>
        </p:txBody>
      </p:sp>
    </p:spTree>
    <p:extLst>
      <p:ext uri="{BB962C8B-B14F-4D97-AF65-F5344CB8AC3E}">
        <p14:creationId xmlns:p14="http://schemas.microsoft.com/office/powerpoint/2010/main" val="33893395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9-30 at 7.01.4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9" b="24219"/>
          <a:stretch>
            <a:fillRect/>
          </a:stretch>
        </p:blipFill>
        <p:spPr>
          <a:xfrm>
            <a:off x="786968" y="1010074"/>
            <a:ext cx="7401357" cy="4391104"/>
          </a:xfrm>
        </p:spPr>
      </p:pic>
    </p:spTree>
    <p:extLst>
      <p:ext uri="{BB962C8B-B14F-4D97-AF65-F5344CB8AC3E}">
        <p14:creationId xmlns:p14="http://schemas.microsoft.com/office/powerpoint/2010/main" val="12288204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010" y="220016"/>
            <a:ext cx="8306790" cy="6530476"/>
          </a:xfrm>
        </p:spPr>
        <p:txBody>
          <a:bodyPr>
            <a:normAutofit fontScale="25000" lnSpcReduction="20000"/>
          </a:bodyPr>
          <a:lstStyle/>
          <a:p>
            <a:r>
              <a:rPr lang="en-US" sz="9600" b="1" i="1" u="sng" dirty="0" smtClean="0"/>
              <a:t>SAFE Preparation: Using sterilized bottles/nipples</a:t>
            </a:r>
          </a:p>
          <a:p>
            <a:pPr marL="0" indent="0">
              <a:buNone/>
            </a:pPr>
            <a:endParaRPr lang="en-US" sz="5100" u="sng" dirty="0" smtClean="0"/>
          </a:p>
          <a:p>
            <a:endParaRPr lang="en-US" u="sng" dirty="0" smtClean="0"/>
          </a:p>
          <a:p>
            <a:pPr marL="0" indent="0">
              <a:buNone/>
            </a:pPr>
            <a:r>
              <a:rPr lang="en-US" sz="7200" dirty="0" smtClean="0"/>
              <a:t>1. Powdered BMS is NOT recommended for infants </a:t>
            </a:r>
          </a:p>
          <a:p>
            <a:pPr marL="0" indent="0">
              <a:buNone/>
            </a:pPr>
            <a:r>
              <a:rPr lang="en-US" sz="7200" dirty="0" smtClean="0"/>
              <a:t>&lt; 2months AND for those with immune compromising conditions</a:t>
            </a:r>
          </a:p>
          <a:p>
            <a:pPr marL="0" indent="0">
              <a:buNone/>
            </a:pPr>
            <a:r>
              <a:rPr lang="en-US" sz="7200" dirty="0" smtClean="0"/>
              <a:t>2. Powdered forms are NOT STERILE and risk containing </a:t>
            </a:r>
            <a:r>
              <a:rPr lang="en-US" sz="7200" dirty="0" err="1" smtClean="0"/>
              <a:t>E.sakazakii</a:t>
            </a:r>
            <a:r>
              <a:rPr lang="en-US" sz="7200" dirty="0" smtClean="0"/>
              <a:t> or </a:t>
            </a:r>
            <a:r>
              <a:rPr lang="en-US" sz="7200" dirty="0" err="1" smtClean="0"/>
              <a:t>E.coli</a:t>
            </a:r>
            <a:endParaRPr lang="en-US" sz="7200" dirty="0" smtClean="0"/>
          </a:p>
          <a:p>
            <a:pPr marL="0" indent="0">
              <a:buNone/>
            </a:pPr>
            <a:r>
              <a:rPr lang="en-US" sz="7200" dirty="0" smtClean="0"/>
              <a:t>3. To reconstitute must mix with water that is not&lt;70 degrees C.</a:t>
            </a:r>
          </a:p>
          <a:p>
            <a:pPr marL="0" indent="0">
              <a:buNone/>
            </a:pPr>
            <a:r>
              <a:rPr lang="en-US" sz="7200" dirty="0" smtClean="0"/>
              <a:t>4. Water must boiled for 1 full minute (NO rolling kettles!) to reach 100 degrees C and then cooled down to 70 degrees to reconstitute. Using hot water to reconstitute may lead to clumping.</a:t>
            </a:r>
          </a:p>
          <a:p>
            <a:pPr marL="0" indent="0">
              <a:buNone/>
            </a:pPr>
            <a:r>
              <a:rPr lang="en-US" sz="7200" dirty="0" smtClean="0"/>
              <a:t>5. DO not leave it for &gt;30 minutes before preparing. Cool bottle to 37 degrees (~skin temperature) before offering to baby.</a:t>
            </a:r>
          </a:p>
          <a:p>
            <a:pPr marL="0" indent="0">
              <a:buNone/>
            </a:pPr>
            <a:r>
              <a:rPr lang="en-US" sz="7200" dirty="0" smtClean="0"/>
              <a:t>6. NEVER warm in a microwave (hot spots)!</a:t>
            </a:r>
          </a:p>
          <a:p>
            <a:pPr marL="0" indent="0">
              <a:buNone/>
            </a:pPr>
            <a:r>
              <a:rPr lang="en-US" sz="7200" dirty="0"/>
              <a:t> </a:t>
            </a:r>
            <a:r>
              <a:rPr lang="en-US" sz="7200" dirty="0" smtClean="0"/>
              <a:t>*Typically good for 24 </a:t>
            </a:r>
            <a:r>
              <a:rPr lang="en-US" sz="7200" dirty="0" err="1" smtClean="0"/>
              <a:t>hrs</a:t>
            </a:r>
            <a:r>
              <a:rPr lang="en-US" sz="7200" dirty="0" smtClean="0"/>
              <a:t> in fridge once prepared (check manufacturer).</a:t>
            </a:r>
          </a:p>
          <a:p>
            <a:pPr marL="0" indent="0">
              <a:buNone/>
            </a:pPr>
            <a:r>
              <a:rPr lang="en-US" sz="7200" dirty="0"/>
              <a:t> *</a:t>
            </a:r>
            <a:r>
              <a:rPr lang="en-US" sz="7200" dirty="0" smtClean="0"/>
              <a:t> Once taken out of fridge, D/C in 2 hours.</a:t>
            </a:r>
            <a:r>
              <a:rPr lang="en-US" sz="7200" dirty="0"/>
              <a:t> Throw away leftovers! </a:t>
            </a:r>
            <a:endParaRPr lang="en-US" sz="72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2514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491" y="3140083"/>
            <a:ext cx="7668834" cy="4480451"/>
          </a:xfrm>
        </p:spPr>
        <p:txBody>
          <a:bodyPr>
            <a:normAutofit fontScale="25000" lnSpcReduction="20000"/>
          </a:bodyPr>
          <a:lstStyle/>
          <a:p>
            <a:pPr lvl="2"/>
            <a:r>
              <a:rPr lang="en-US" sz="11100" b="1" u="sng" dirty="0" smtClean="0"/>
              <a:t>B) BF- Baby</a:t>
            </a:r>
            <a:endParaRPr lang="en-US" dirty="0" smtClean="0"/>
          </a:p>
          <a:p>
            <a:r>
              <a:rPr lang="en-US" sz="7200" dirty="0" smtClean="0"/>
              <a:t>1</a:t>
            </a:r>
            <a:r>
              <a:rPr lang="en-US" sz="7200" dirty="0"/>
              <a:t>. Complete assessment, HX to R/O pathology</a:t>
            </a:r>
          </a:p>
          <a:p>
            <a:r>
              <a:rPr lang="en-US" sz="7200" dirty="0" smtClean="0"/>
              <a:t>2. ASSESS LATCH and optimize for effective milk transfer</a:t>
            </a:r>
          </a:p>
          <a:p>
            <a:r>
              <a:rPr lang="en-US" sz="7200" dirty="0" smtClean="0"/>
              <a:t>3. Do oral suck assessment</a:t>
            </a:r>
          </a:p>
          <a:p>
            <a:r>
              <a:rPr lang="en-US" sz="7200" dirty="0" smtClean="0"/>
              <a:t>4. Confirm BF goals and intents</a:t>
            </a:r>
          </a:p>
          <a:p>
            <a:r>
              <a:rPr lang="en-US" sz="7200" dirty="0" smtClean="0"/>
              <a:t>5. Assess family/cultural </a:t>
            </a:r>
            <a:r>
              <a:rPr lang="en-US" sz="7200" dirty="0"/>
              <a:t>supports/. Ensure connection to BF HCP/resources/</a:t>
            </a:r>
            <a:r>
              <a:rPr lang="en-US" sz="7200" dirty="0" smtClean="0"/>
              <a:t>peers</a:t>
            </a:r>
          </a:p>
          <a:p>
            <a:r>
              <a:rPr lang="en-US" sz="7200" dirty="0"/>
              <a:t>6</a:t>
            </a:r>
            <a:r>
              <a:rPr lang="en-US" sz="7200" dirty="0" smtClean="0"/>
              <a:t>. Review basic lactation physiology knowledge with mother and support person, ideally</a:t>
            </a:r>
          </a:p>
          <a:p>
            <a:endParaRPr lang="en-US" sz="7200" dirty="0"/>
          </a:p>
        </p:txBody>
      </p:sp>
      <p:pic>
        <p:nvPicPr>
          <p:cNvPr id="4" name="Picture 3" descr="7b. good lat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45" y="60317"/>
            <a:ext cx="4106355" cy="307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75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r Janet Beer-1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r="6513"/>
          <a:stretch>
            <a:fillRect/>
          </a:stretch>
        </p:blipFill>
        <p:spPr>
          <a:xfrm>
            <a:off x="1" y="675291"/>
            <a:ext cx="9143999" cy="5424985"/>
          </a:xfrm>
        </p:spPr>
      </p:pic>
    </p:spTree>
    <p:extLst>
      <p:ext uri="{BB962C8B-B14F-4D97-AF65-F5344CB8AC3E}">
        <p14:creationId xmlns:p14="http://schemas.microsoft.com/office/powerpoint/2010/main" val="10400211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4-09-30 at 6.59.4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2" b="14902"/>
          <a:stretch>
            <a:fillRect/>
          </a:stretch>
        </p:blipFill>
        <p:spPr>
          <a:xfrm>
            <a:off x="1065678" y="1290178"/>
            <a:ext cx="7232650" cy="4291013"/>
          </a:xfrm>
        </p:spPr>
      </p:pic>
    </p:spTree>
    <p:extLst>
      <p:ext uri="{BB962C8B-B14F-4D97-AF65-F5344CB8AC3E}">
        <p14:creationId xmlns:p14="http://schemas.microsoft.com/office/powerpoint/2010/main" val="22813554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Shot 2014-09-30 at 7.00.1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0" b="14810"/>
          <a:stretch>
            <a:fillRect/>
          </a:stretch>
        </p:blipFill>
        <p:spPr>
          <a:xfrm>
            <a:off x="331839" y="1020074"/>
            <a:ext cx="8512381" cy="5050256"/>
          </a:xfrm>
        </p:spPr>
      </p:pic>
    </p:spTree>
    <p:extLst>
      <p:ext uri="{BB962C8B-B14F-4D97-AF65-F5344CB8AC3E}">
        <p14:creationId xmlns:p14="http://schemas.microsoft.com/office/powerpoint/2010/main" val="3278991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Screen Shot 2014-09-30 at 6.59.3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22689"/>
          <a:stretch>
            <a:fillRect/>
          </a:stretch>
        </p:blipFill>
        <p:spPr>
          <a:xfrm>
            <a:off x="520014" y="1075828"/>
            <a:ext cx="8210223" cy="4870991"/>
          </a:xfrm>
        </p:spPr>
      </p:pic>
    </p:spTree>
    <p:extLst>
      <p:ext uri="{BB962C8B-B14F-4D97-AF65-F5344CB8AC3E}">
        <p14:creationId xmlns:p14="http://schemas.microsoft.com/office/powerpoint/2010/main" val="15949975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4-09-30 at 7.00.3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2" b="21862"/>
          <a:stretch>
            <a:fillRect/>
          </a:stretch>
        </p:blipFill>
        <p:spPr>
          <a:xfrm>
            <a:off x="833258" y="1020075"/>
            <a:ext cx="7435069" cy="4411105"/>
          </a:xfrm>
        </p:spPr>
      </p:pic>
    </p:spTree>
    <p:extLst>
      <p:ext uri="{BB962C8B-B14F-4D97-AF65-F5344CB8AC3E}">
        <p14:creationId xmlns:p14="http://schemas.microsoft.com/office/powerpoint/2010/main" val="28205042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a latch on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b="104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816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-2</a:t>
            </a:r>
            <a:r>
              <a:rPr lang="en-US" baseline="30000" dirty="0"/>
              <a:t>nd</a:t>
            </a:r>
            <a:r>
              <a:rPr lang="en-US" dirty="0"/>
              <a:t> period of reactivity = 4-6 hours postpartum</a:t>
            </a:r>
          </a:p>
          <a:p>
            <a:r>
              <a:rPr lang="en-US" dirty="0"/>
              <a:t>-May pass urine, first meconium</a:t>
            </a:r>
          </a:p>
          <a:p>
            <a:r>
              <a:rPr lang="en-US" dirty="0"/>
              <a:t>-Early feeding cues key/rooming-in </a:t>
            </a:r>
          </a:p>
          <a:p>
            <a:r>
              <a:rPr lang="en-US" dirty="0"/>
              <a:t>-Monitor temp</a:t>
            </a:r>
            <a:r>
              <a:rPr lang="en-US" dirty="0" smtClean="0"/>
              <a:t>, </a:t>
            </a:r>
            <a:r>
              <a:rPr lang="en-US" dirty="0" err="1" smtClean="0"/>
              <a:t>resp</a:t>
            </a:r>
            <a:r>
              <a:rPr lang="en-US" dirty="0"/>
              <a:t>, jitteriness, tone, glucose</a:t>
            </a:r>
          </a:p>
          <a:p>
            <a:r>
              <a:rPr lang="en-US" dirty="0"/>
              <a:t>-Understand normal fluid balance </a:t>
            </a:r>
          </a:p>
          <a:p>
            <a:r>
              <a:rPr lang="en-US" dirty="0"/>
              <a:t>-Parent bonding &amp; learning happens!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4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17" y="339268"/>
            <a:ext cx="7548308" cy="6150448"/>
          </a:xfrm>
        </p:spPr>
        <p:txBody>
          <a:bodyPr>
            <a:normAutofit/>
          </a:bodyPr>
          <a:lstStyle/>
          <a:p>
            <a:r>
              <a:rPr lang="en-US" sz="4400" b="1" i="1" dirty="0" smtClean="0"/>
              <a:t>“The most important</a:t>
            </a:r>
          </a:p>
          <a:p>
            <a:pPr marL="0" indent="0">
              <a:buNone/>
            </a:pPr>
            <a:r>
              <a:rPr lang="en-US" sz="4400" b="1" i="1" dirty="0" smtClean="0"/>
              <a:t>practical lesson that can</a:t>
            </a:r>
          </a:p>
          <a:p>
            <a:pPr marL="0" indent="0">
              <a:buNone/>
            </a:pPr>
            <a:r>
              <a:rPr lang="en-US" sz="4400" b="1" i="1" dirty="0" smtClean="0"/>
              <a:t>be given to nurses is to</a:t>
            </a:r>
          </a:p>
          <a:p>
            <a:pPr marL="0" indent="0">
              <a:buNone/>
            </a:pPr>
            <a:r>
              <a:rPr lang="en-US" sz="4400" b="1" i="1" dirty="0" smtClean="0"/>
              <a:t>teach them what to</a:t>
            </a:r>
          </a:p>
          <a:p>
            <a:pPr marL="0" indent="0">
              <a:buNone/>
            </a:pPr>
            <a:r>
              <a:rPr lang="en-US" sz="4400" b="1" i="1" smtClean="0"/>
              <a:t>observe</a:t>
            </a:r>
            <a:r>
              <a:rPr lang="en-US" sz="4400" b="1" i="1" dirty="0" smtClean="0"/>
              <a:t>.” </a:t>
            </a:r>
          </a:p>
          <a:p>
            <a:r>
              <a:rPr lang="en-US" sz="4400" b="1" i="1" dirty="0"/>
              <a:t> </a:t>
            </a:r>
            <a:r>
              <a:rPr lang="en-US" sz="4400" b="1" i="1" dirty="0" smtClean="0"/>
              <a:t>-  Florence Nightingale</a:t>
            </a:r>
          </a:p>
        </p:txBody>
      </p:sp>
    </p:spTree>
    <p:extLst>
      <p:ext uri="{BB962C8B-B14F-4D97-AF65-F5344CB8AC3E}">
        <p14:creationId xmlns:p14="http://schemas.microsoft.com/office/powerpoint/2010/main" val="2904027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r Janet Beer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02" y="445366"/>
            <a:ext cx="9174402" cy="590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7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770" y="327144"/>
            <a:ext cx="8408054" cy="6530856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i="1" dirty="0" smtClean="0"/>
              <a:t>Role of the of the Milk      		Ejection Reflex</a:t>
            </a:r>
          </a:p>
          <a:p>
            <a:endParaRPr lang="en-US" sz="3600" b="1" i="1" dirty="0" smtClean="0"/>
          </a:p>
          <a:p>
            <a:r>
              <a:rPr lang="en-US" sz="2800" dirty="0" smtClean="0"/>
              <a:t>Oxytocin is a “permissive” not a regulatory hormone</a:t>
            </a:r>
            <a:endParaRPr lang="en-US" sz="2800" dirty="0"/>
          </a:p>
          <a:p>
            <a:r>
              <a:rPr lang="en-US" sz="2800" dirty="0" smtClean="0"/>
              <a:t>Pulsatile releases from posterior pituitary, initially as “letdown” and  throughout feeding session</a:t>
            </a:r>
          </a:p>
          <a:p>
            <a:r>
              <a:rPr lang="en-US" sz="2800" dirty="0" smtClean="0"/>
              <a:t>Elicited by stimulation of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,5th,6th ICN’s; breast massage also raises oxytocin blood levels</a:t>
            </a:r>
          </a:p>
          <a:p>
            <a:r>
              <a:rPr lang="en-US" sz="2800" dirty="0" smtClean="0"/>
              <a:t>Psychosomal (emotions/stress affect the release)</a:t>
            </a:r>
          </a:p>
          <a:p>
            <a:r>
              <a:rPr lang="en-US" sz="2800" dirty="0" smtClean="0"/>
              <a:t>Results in contraction of </a:t>
            </a:r>
            <a:r>
              <a:rPr lang="en-US" sz="2800" dirty="0" err="1" smtClean="0"/>
              <a:t>myoepithelial</a:t>
            </a:r>
            <a:r>
              <a:rPr lang="en-US" sz="2800" dirty="0" smtClean="0"/>
              <a:t> cells of alveoli (milk cells)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50882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. Dancer Hand positi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4" b="10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02376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r Janet Beer-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r="1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08858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ALTERNATE FEEDING METHODS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6177"/>
          </a:xfrm>
        </p:spPr>
        <p:txBody>
          <a:bodyPr>
            <a:noAutofit/>
          </a:bodyPr>
          <a:lstStyle/>
          <a:p>
            <a:r>
              <a:rPr lang="en-US" sz="3200" dirty="0" smtClean="0"/>
              <a:t>1.Cup Feeding</a:t>
            </a:r>
          </a:p>
          <a:p>
            <a:endParaRPr lang="en-US" sz="3200" dirty="0"/>
          </a:p>
          <a:p>
            <a:r>
              <a:rPr lang="en-US" sz="3200" dirty="0" smtClean="0"/>
              <a:t>2.Finger Feeding</a:t>
            </a:r>
          </a:p>
          <a:p>
            <a:endParaRPr lang="en-US" sz="3200" dirty="0"/>
          </a:p>
          <a:p>
            <a:r>
              <a:rPr lang="en-US" sz="3200" dirty="0" smtClean="0"/>
              <a:t>3.Lactation Aid</a:t>
            </a:r>
          </a:p>
          <a:p>
            <a:endParaRPr lang="en-US" sz="3200" dirty="0"/>
          </a:p>
          <a:p>
            <a:r>
              <a:rPr lang="en-US" sz="3200" dirty="0" smtClean="0"/>
              <a:t>4. BF with Nipple Shield</a:t>
            </a:r>
          </a:p>
          <a:p>
            <a:endParaRPr lang="en-US" sz="3200" dirty="0"/>
          </a:p>
          <a:p>
            <a:r>
              <a:rPr lang="en-US" sz="3200" dirty="0"/>
              <a:t>5</a:t>
            </a:r>
            <a:r>
              <a:rPr lang="en-US" sz="3200" dirty="0" smtClean="0"/>
              <a:t>. Bottle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86666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5. cup feed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3" b="142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19819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6.Finger feeding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b="104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42968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7.Lactation Aid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r="25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11269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.nipple shield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b="104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5506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6000" b="1" i="1" dirty="0" smtClean="0"/>
              <a:t>What is the emerging role of the emergency department in newborn care…?</a:t>
            </a:r>
            <a:endParaRPr lang="en-US" sz="6000" b="1" i="1" dirty="0"/>
          </a:p>
        </p:txBody>
      </p:sp>
    </p:spTree>
    <p:extLst>
      <p:ext uri="{BB962C8B-B14F-4D97-AF65-F5344CB8AC3E}">
        <p14:creationId xmlns:p14="http://schemas.microsoft.com/office/powerpoint/2010/main" val="323832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r Janet Beer-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5" y="364769"/>
            <a:ext cx="8633867" cy="57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217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303" y="1810336"/>
            <a:ext cx="8335497" cy="4836571"/>
          </a:xfrm>
        </p:spPr>
        <p:txBody>
          <a:bodyPr>
            <a:normAutofit/>
          </a:bodyPr>
          <a:lstStyle/>
          <a:p>
            <a:r>
              <a:rPr lang="en-US" dirty="0" smtClean="0"/>
              <a:t>1. Babies and families continue to have needs.</a:t>
            </a:r>
          </a:p>
          <a:p>
            <a:r>
              <a:rPr lang="en-US" dirty="0" smtClean="0"/>
              <a:t>2. Neonatal conditions of risk “evolve” with the culture of a community and the social determinants of health affecting its people.</a:t>
            </a:r>
          </a:p>
          <a:p>
            <a:r>
              <a:rPr lang="en-US" dirty="0" smtClean="0"/>
              <a:t>3. Emergency departments have become the link between inpatient acute care and home adaptation for new families.</a:t>
            </a:r>
          </a:p>
          <a:p>
            <a:r>
              <a:rPr lang="en-US" dirty="0" smtClean="0"/>
              <a:t>4. Collaboration of HCP’s, especially in the foundation 1</a:t>
            </a:r>
            <a:r>
              <a:rPr lang="en-US" baseline="30000" dirty="0" smtClean="0"/>
              <a:t>st</a:t>
            </a:r>
            <a:r>
              <a:rPr lang="en-US" dirty="0" smtClean="0"/>
              <a:t> week of life, is a vital “best practice” because times are changing and because…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5600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KIDS ROCK </a:t>
            </a:r>
            <a:r>
              <a:rPr lang="en-US" smtClean="0"/>
              <a:t>!!</a:t>
            </a:r>
            <a:endParaRPr lang="en-US" dirty="0"/>
          </a:p>
        </p:txBody>
      </p:sp>
      <p:pic>
        <p:nvPicPr>
          <p:cNvPr id="4" name="Content Placeholder 3" descr="Ekids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b="10448"/>
          <a:stretch>
            <a:fillRect/>
          </a:stretch>
        </p:blipFill>
        <p:spPr>
          <a:xfrm>
            <a:off x="779463" y="2032519"/>
            <a:ext cx="7232650" cy="4291013"/>
          </a:xfrm>
        </p:spPr>
      </p:pic>
    </p:spTree>
    <p:extLst>
      <p:ext uri="{BB962C8B-B14F-4D97-AF65-F5344CB8AC3E}">
        <p14:creationId xmlns:p14="http://schemas.microsoft.com/office/powerpoint/2010/main" val="69070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Who’s Coming?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023" y="560041"/>
            <a:ext cx="7328301" cy="687050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8000" dirty="0"/>
              <a:t>N</a:t>
            </a:r>
            <a:r>
              <a:rPr lang="en-US" sz="8000" dirty="0" smtClean="0"/>
              <a:t>L </a:t>
            </a:r>
            <a:r>
              <a:rPr lang="en-US" sz="8000" dirty="0" err="1" smtClean="0"/>
              <a:t>Healthline</a:t>
            </a:r>
            <a:r>
              <a:rPr lang="en-US" sz="8000" dirty="0" smtClean="0"/>
              <a:t>/</a:t>
            </a:r>
            <a:r>
              <a:rPr lang="en-US" sz="8000" dirty="0" err="1" smtClean="0"/>
              <a:t>Janeway</a:t>
            </a:r>
            <a:r>
              <a:rPr lang="en-US" sz="8000" dirty="0" smtClean="0"/>
              <a:t> Emergency </a:t>
            </a:r>
            <a:r>
              <a:rPr lang="en-US" sz="8000" dirty="0" err="1" smtClean="0"/>
              <a:t>Dept</a:t>
            </a:r>
            <a:endParaRPr lang="en-US" sz="8000" dirty="0" smtClean="0"/>
          </a:p>
          <a:p>
            <a:pPr marL="0" indent="0">
              <a:buNone/>
            </a:pPr>
            <a:r>
              <a:rPr lang="en-US" sz="8000" dirty="0" smtClean="0"/>
              <a:t>           (Patient admissions to NICU)</a:t>
            </a:r>
            <a:endParaRPr lang="en-US" sz="8000" dirty="0"/>
          </a:p>
          <a:p>
            <a:r>
              <a:rPr lang="en-US" sz="8000" dirty="0" smtClean="0"/>
              <a:t>1.Neonatal Jaundice</a:t>
            </a:r>
          </a:p>
          <a:p>
            <a:r>
              <a:rPr lang="en-US" sz="8000" dirty="0" smtClean="0"/>
              <a:t>2.Pyloric Stenosis</a:t>
            </a:r>
          </a:p>
          <a:p>
            <a:r>
              <a:rPr lang="en-US" sz="8000" dirty="0" smtClean="0"/>
              <a:t>3. Neonatal Esophageal Reflux</a:t>
            </a:r>
          </a:p>
          <a:p>
            <a:r>
              <a:rPr lang="en-US" sz="8000" dirty="0" smtClean="0"/>
              <a:t>4. UTI </a:t>
            </a:r>
          </a:p>
          <a:p>
            <a:r>
              <a:rPr lang="en-US" sz="8000" dirty="0" smtClean="0"/>
              <a:t>5. URTI (RSV, bronchiolitis)</a:t>
            </a:r>
          </a:p>
          <a:p>
            <a:r>
              <a:rPr lang="en-US" sz="8000" dirty="0" smtClean="0"/>
              <a:t>6. Feeding Related Concerns ( dehydration, hypoglycemia, weight loss)</a:t>
            </a:r>
          </a:p>
          <a:p>
            <a:endParaRPr lang="en-US" sz="8000" dirty="0"/>
          </a:p>
          <a:p>
            <a:r>
              <a:rPr lang="en-US" sz="8000" dirty="0" smtClean="0"/>
              <a:t>NB: 2012-2014-74% had mean weight of 3.5kg</a:t>
            </a:r>
            <a:endParaRPr lang="en-US" sz="8000" dirty="0"/>
          </a:p>
          <a:p>
            <a:r>
              <a:rPr lang="en-US" sz="6000" dirty="0" smtClean="0"/>
              <a:t>Thanks to Mr. Phil Murphy (Data Consultant PPP)</a:t>
            </a:r>
          </a:p>
        </p:txBody>
      </p:sp>
    </p:spTree>
    <p:extLst>
      <p:ext uri="{BB962C8B-B14F-4D97-AF65-F5344CB8AC3E}">
        <p14:creationId xmlns:p14="http://schemas.microsoft.com/office/powerpoint/2010/main" val="172837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4592</TotalTime>
  <Words>3204</Words>
  <Application>Microsoft Macintosh PowerPoint</Application>
  <PresentationFormat>On-screen Show (4:3)</PresentationFormat>
  <Paragraphs>452</Paragraphs>
  <Slides>82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Summer</vt:lpstr>
      <vt:lpstr>Care of the Newborn  in the  First Week of Life</vt:lpstr>
      <vt:lpstr>Times, they are a changing!</vt:lpstr>
      <vt:lpstr>What’s Different?</vt:lpstr>
      <vt:lpstr>PowerPoint Presentation</vt:lpstr>
      <vt:lpstr>What’s The Same? </vt:lpstr>
      <vt:lpstr>The Normal Newborn</vt:lpstr>
      <vt:lpstr>PowerPoint Presentation</vt:lpstr>
      <vt:lpstr>PowerPoint Presentation</vt:lpstr>
      <vt:lpstr>Who’s Coming?</vt:lpstr>
      <vt:lpstr>COMMON CONCERNS</vt:lpstr>
      <vt:lpstr>I. HYPOGLYCEMIA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NEONATAL SEPSIS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 FEEDING DIFFICULTIES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ALTERNATE FEEDING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KIDS ROCK !!</vt:lpstr>
    </vt:vector>
  </TitlesOfParts>
  <Company>RBC Dominion Securities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Week of Life and Care of the Newborn</dc:title>
  <dc:creator>Ron Beer</dc:creator>
  <cp:lastModifiedBy>Ron Beer</cp:lastModifiedBy>
  <cp:revision>238</cp:revision>
  <dcterms:created xsi:type="dcterms:W3CDTF">2014-09-16T18:23:05Z</dcterms:created>
  <dcterms:modified xsi:type="dcterms:W3CDTF">2014-10-01T19:39:11Z</dcterms:modified>
</cp:coreProperties>
</file>